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4"/>
  </p:notesMasterIdLst>
  <p:sldIdLst>
    <p:sldId id="401"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Lst>
  <p:sldSz cx="9144000" cy="5143500" type="screen16x9"/>
  <p:notesSz cx="6858000" cy="9144000"/>
  <p:embeddedFontLst>
    <p:embeddedFont>
      <p:font typeface="Consolas" panose="020B0609020204030204" pitchFamily="49" charset="0"/>
      <p:regular r:id="rId35"/>
      <p:bold r:id="rId36"/>
      <p:italic r:id="rId37"/>
      <p:boldItalic r:id="rId38"/>
    </p:embeddedFont>
    <p:embeddedFont>
      <p:font typeface="Proxima Nova"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78EC2B-4EEB-43B3-8BA6-F68AA28AB786}">
  <a:tblStyle styleId="{3A78EC2B-4EEB-43B3-8BA6-F68AA28AB7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3B7214-4720-47D7-BA06-1572B25BB808}" styleName="Table_1">
    <a:wholeTbl>
      <a:tcTxStyle>
        <a:font>
          <a:latin typeface="Arial"/>
          <a:ea typeface="Arial"/>
          <a:cs typeface="Arial"/>
        </a:font>
        <a:srgbClr val="000000"/>
      </a:tcTxStyle>
      <a:tcStyle>
        <a:tcBdr>
          <a:left>
            <a:ln w="38100" cap="flat" cmpd="sng">
              <a:solidFill>
                <a:srgbClr val="FFFFFF"/>
              </a:solidFill>
              <a:prstDash val="solid"/>
              <a:round/>
              <a:headEnd type="none" w="sm" len="sm"/>
              <a:tailEnd type="none" w="sm" len="sm"/>
            </a:ln>
          </a:left>
          <a:right>
            <a:ln w="381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38100" cap="flat" cmpd="sng">
              <a:solidFill>
                <a:srgbClr val="FFFFFF"/>
              </a:solidFill>
              <a:prstDash val="solid"/>
              <a:round/>
              <a:headEnd type="none" w="sm" len="sm"/>
              <a:tailEnd type="none" w="sm" len="sm"/>
            </a:ln>
          </a:insideH>
          <a:insideV>
            <a:ln w="3810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g41b73d7dc0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2" name="Google Shape;2012;g41b73d7dc0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g41b73d7dc0_0_2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7" name="Google Shape;2067;g41b73d7dc0_0_2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41b73d7dc0_0_2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41b73d7dc0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g60809b9a9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9" name="Google Shape;2079;g60809b9a9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41b73d7dc0_0_2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g41b73d7dc0_0_2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41b73d7dc0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1b73d7dc0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41b73d7dc0_0_2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41b73d7dc0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41b73d7dc0_0_2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41b73d7dc0_0_2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41b73d7dc0_0_2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41b73d7dc0_0_2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3"/>
        <p:cNvGrpSpPr/>
        <p:nvPr/>
      </p:nvGrpSpPr>
      <p:grpSpPr>
        <a:xfrm>
          <a:off x="0" y="0"/>
          <a:ext cx="0" cy="0"/>
          <a:chOff x="0" y="0"/>
          <a:chExt cx="0" cy="0"/>
        </a:xfrm>
      </p:grpSpPr>
      <p:sp>
        <p:nvSpPr>
          <p:cNvPr id="2114" name="Google Shape;2114;g41c0fc916c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5" name="Google Shape;2115;g41c0fc916c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41b73d7dc0_0_2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41b73d7dc0_0_2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41b73d7dc0_0_2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41b73d7dc0_0_2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41c0fc916c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41c0fc916c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41c0fc916c_3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41c0fc916c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6"/>
        <p:cNvGrpSpPr/>
        <p:nvPr/>
      </p:nvGrpSpPr>
      <p:grpSpPr>
        <a:xfrm>
          <a:off x="0" y="0"/>
          <a:ext cx="0" cy="0"/>
          <a:chOff x="0" y="0"/>
          <a:chExt cx="0" cy="0"/>
        </a:xfrm>
      </p:grpSpPr>
      <p:sp>
        <p:nvSpPr>
          <p:cNvPr id="2147" name="Google Shape;2147;g41b73d7dc0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8" name="Google Shape;2148;g41b73d7dc0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g41b73d7dc0_0_2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41b73d7dc0_0_2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6"/>
        <p:cNvGrpSpPr/>
        <p:nvPr/>
      </p:nvGrpSpPr>
      <p:grpSpPr>
        <a:xfrm>
          <a:off x="0" y="0"/>
          <a:ext cx="0" cy="0"/>
          <a:chOff x="0" y="0"/>
          <a:chExt cx="0" cy="0"/>
        </a:xfrm>
      </p:grpSpPr>
      <p:sp>
        <p:nvSpPr>
          <p:cNvPr id="2157" name="Google Shape;2157;g7eb7e11e8c_4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8" name="Google Shape;2158;g7eb7e11e8c_4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g7eb7e11e8c_4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3" name="Google Shape;2163;g7eb7e11e8c_4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7eb7e11e8c_4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7eb7e11e8c_4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7eb7e11e8c_4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7eb7e11e8c_4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7eb7e11e8c_4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0" name="Google Shape;2180;g7eb7e11e8c_4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7eb7e11e8c_4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7eb7e11e8c_4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41b73d7dc0_0_2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41b73d7dc0_0_2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7eb7e11e8c_4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7" name="Google Shape;2197;g7eb7e11e8c_4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3"/>
        <p:cNvGrpSpPr/>
        <p:nvPr/>
      </p:nvGrpSpPr>
      <p:grpSpPr>
        <a:xfrm>
          <a:off x="0" y="0"/>
          <a:ext cx="0" cy="0"/>
          <a:chOff x="0" y="0"/>
          <a:chExt cx="0" cy="0"/>
        </a:xfrm>
      </p:grpSpPr>
      <p:sp>
        <p:nvSpPr>
          <p:cNvPr id="2204" name="Google Shape;2204;g7eb7e11e8c_4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5" name="Google Shape;2205;g7eb7e11e8c_4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7eb7e11e8c_4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7eb7e11e8c_4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41b73d7dc0_0_2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7" name="Google Shape;2027;g41b73d7dc0_0_2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g60809b9a9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1" name="Google Shape;2031;g60809b9a9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41b73d7dc0_0_2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41b73d7dc0_0_2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e362d77a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e362d77a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g41b73d7dc0_0_2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3" name="Google Shape;2053;g41b73d7dc0_0_2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60809b9a9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60809b9a94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7" name="Google Shape;6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0" y="2285400"/>
            <a:ext cx="9144000" cy="572700"/>
          </a:xfrm>
          <a:prstGeom prst="rect">
            <a:avLst/>
          </a:prstGeom>
          <a:solidFill>
            <a:srgbClr val="00ADBC"/>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4" name="Google Shape;74;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9"/>
        <p:cNvGrpSpPr/>
        <p:nvPr/>
      </p:nvGrpSpPr>
      <p:grpSpPr>
        <a:xfrm>
          <a:off x="0" y="0"/>
          <a:ext cx="0" cy="0"/>
          <a:chOff x="0" y="0"/>
          <a:chExt cx="0" cy="0"/>
        </a:xfrm>
      </p:grpSpPr>
      <p:sp>
        <p:nvSpPr>
          <p:cNvPr id="80" name="Google Shape;8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4" name="Google Shape;8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5"/>
        <p:cNvGrpSpPr/>
        <p:nvPr/>
      </p:nvGrpSpPr>
      <p:grpSpPr>
        <a:xfrm>
          <a:off x="0" y="0"/>
          <a:ext cx="0" cy="0"/>
          <a:chOff x="0" y="0"/>
          <a:chExt cx="0" cy="0"/>
        </a:xfrm>
      </p:grpSpPr>
      <p:sp>
        <p:nvSpPr>
          <p:cNvPr id="86" name="Google Shape;8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7" name="Google Shape;8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0" name="Google Shape;9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1" name="Google Shape;9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drive.google.com/file/d/1f2vmIhT_8di6f_rXusxVzkDfiVRXjgLk/view?usp=sharing" TargetMode="External"/><Relationship Id="rId5" Type="http://schemas.openxmlformats.org/officeDocument/2006/relationships/image" Target="../media/image19.png"/><Relationship Id="rId4" Type="http://schemas.openxmlformats.org/officeDocument/2006/relationships/hyperlink" Target="http://drive.google.com/file/d/1xaXMwaUJX2asjW9OPstDXUZyongzpSu6/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hyperlink" Target="http://www.youtube.com/watch?v=yPWQfa4CHb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9.jpg"/><Relationship Id="rId4" Type="http://schemas.openxmlformats.org/officeDocument/2006/relationships/hyperlink" Target="http://www.youtube.com/watch?v=NBwlNBE9F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3"/>
        <p:cNvGrpSpPr/>
        <p:nvPr/>
      </p:nvGrpSpPr>
      <p:grpSpPr>
        <a:xfrm>
          <a:off x="0" y="0"/>
          <a:ext cx="0" cy="0"/>
          <a:chOff x="0" y="0"/>
          <a:chExt cx="0" cy="0"/>
        </a:xfrm>
      </p:grpSpPr>
      <p:sp>
        <p:nvSpPr>
          <p:cNvPr id="2014" name="Google Shape;2014;p171"/>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9</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Functions Explore/Investigate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8"/>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2"/>
        <p:cNvGrpSpPr/>
        <p:nvPr/>
      </p:nvGrpSpPr>
      <p:grpSpPr>
        <a:xfrm>
          <a:off x="0" y="0"/>
          <a:ext cx="0" cy="0"/>
          <a:chOff x="0" y="0"/>
          <a:chExt cx="0" cy="0"/>
        </a:xfrm>
      </p:grpSpPr>
      <p:sp>
        <p:nvSpPr>
          <p:cNvPr id="2073" name="Google Shape;2073;p18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Wrap Up</a:t>
            </a:r>
            <a:endParaRPr>
              <a:solidFill>
                <a:srgbClr val="FFFFFF"/>
              </a:solidFill>
            </a:endParaRPr>
          </a:p>
        </p:txBody>
      </p:sp>
      <p:sp>
        <p:nvSpPr>
          <p:cNvPr id="2074" name="Google Shape;2074;p181"/>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The updateScreen() Pattern</a:t>
            </a:r>
            <a:endParaRPr sz="3600" b="1">
              <a:latin typeface="Proxima Nova"/>
              <a:ea typeface="Proxima Nova"/>
              <a:cs typeface="Proxima Nova"/>
              <a:sym typeface="Proxima Nova"/>
            </a:endParaRPr>
          </a:p>
          <a:p>
            <a:pPr marL="0" lvl="0" indent="0" algn="ctr" rtl="0">
              <a:spcBef>
                <a:spcPts val="0"/>
              </a:spcBef>
              <a:spcAft>
                <a:spcPts val="0"/>
              </a:spcAft>
              <a:buNone/>
            </a:pPr>
            <a:endParaRPr sz="3600" b="1">
              <a:latin typeface="Proxima Nova"/>
              <a:ea typeface="Proxima Nova"/>
              <a:cs typeface="Proxima Nova"/>
              <a:sym typeface="Proxima Nova"/>
            </a:endParaRPr>
          </a:p>
          <a:p>
            <a:pPr marL="0" lvl="0" indent="0" algn="ctr" rtl="0">
              <a:spcBef>
                <a:spcPts val="0"/>
              </a:spcBef>
              <a:spcAft>
                <a:spcPts val="0"/>
              </a:spcAft>
              <a:buNone/>
            </a:pPr>
            <a:endParaRPr sz="3600" b="1">
              <a:latin typeface="Proxima Nova"/>
              <a:ea typeface="Proxima Nova"/>
              <a:cs typeface="Proxima Nova"/>
              <a:sym typeface="Proxima Nova"/>
            </a:endParaRPr>
          </a:p>
        </p:txBody>
      </p:sp>
      <p:graphicFrame>
        <p:nvGraphicFramePr>
          <p:cNvPr id="2075" name="Google Shape;2075;p181"/>
          <p:cNvGraphicFramePr/>
          <p:nvPr/>
        </p:nvGraphicFramePr>
        <p:xfrm>
          <a:off x="548250" y="1018800"/>
          <a:ext cx="3000000" cy="3000000"/>
        </p:xfrm>
        <a:graphic>
          <a:graphicData uri="http://schemas.openxmlformats.org/drawingml/2006/table">
            <a:tbl>
              <a:tblPr>
                <a:noFill/>
                <a:tableStyleId>{3A78EC2B-4EEB-43B3-8BA6-F68AA28AB786}</a:tableStyleId>
              </a:tblPr>
              <a:tblGrid>
                <a:gridCol w="3417075">
                  <a:extLst>
                    <a:ext uri="{9D8B030D-6E8A-4147-A177-3AD203B41FA5}">
                      <a16:colId xmlns:a16="http://schemas.microsoft.com/office/drawing/2014/main" val="20000"/>
                    </a:ext>
                  </a:extLst>
                </a:gridCol>
                <a:gridCol w="4844475">
                  <a:extLst>
                    <a:ext uri="{9D8B030D-6E8A-4147-A177-3AD203B41FA5}">
                      <a16:colId xmlns:a16="http://schemas.microsoft.com/office/drawing/2014/main" val="20001"/>
                    </a:ext>
                  </a:extLst>
                </a:gridCol>
              </a:tblGrid>
              <a:tr h="304950">
                <a:tc>
                  <a:txBody>
                    <a:bodyPr/>
                    <a:lstStyle/>
                    <a:p>
                      <a:pPr marL="0" lvl="0" indent="0" algn="l" rtl="0">
                        <a:spcBef>
                          <a:spcPts val="0"/>
                        </a:spcBef>
                        <a:spcAft>
                          <a:spcPts val="0"/>
                        </a:spcAft>
                        <a:buNone/>
                      </a:pPr>
                      <a:r>
                        <a:rPr lang="en">
                          <a:solidFill>
                            <a:srgbClr val="FFFFFF"/>
                          </a:solidFill>
                        </a:rPr>
                        <a:t>Code (Block)</a:t>
                      </a:r>
                      <a:endParaRPr>
                        <a:solidFill>
                          <a:srgbClr val="FFFFFF"/>
                        </a:solidFill>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rPr>
                        <a:t>Code (Text)</a:t>
                      </a:r>
                      <a:endParaRPr>
                        <a:solidFill>
                          <a:srgbClr val="FFFFFF"/>
                        </a:solidFill>
                      </a:endParaRPr>
                    </a:p>
                  </a:txBody>
                  <a:tcPr marL="91425" marR="91425" marT="91425" marB="91425">
                    <a:solidFill>
                      <a:srgbClr val="00ADBC"/>
                    </a:solidFill>
                  </a:tcPr>
                </a:tc>
                <a:extLst>
                  <a:ext uri="{0D108BD9-81ED-4DB2-BD59-A6C34878D82A}">
                    <a16:rowId xmlns:a16="http://schemas.microsoft.com/office/drawing/2014/main" val="10000"/>
                  </a:ext>
                </a:extLst>
              </a:tr>
              <a:tr h="2497250">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var count = 0;</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updateScreen();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onEvent(“upButton”, “click”, function(){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count = count + 1;</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updateScreen();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onEvent(“downButton”, “click”, function(){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count = count - 1;</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updateScreen();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function updateScreen(){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setText(“countLabel”, count);</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if(count &gt; 20){</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setProperty(“countLabel”, “text-color”, “green”);</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  }</a:t>
                      </a:r>
                      <a:endParaRPr sz="1200">
                        <a:solidFill>
                          <a:srgbClr val="7665A0"/>
                        </a:solidFill>
                        <a:highlight>
                          <a:srgbClr val="F7F7F9"/>
                        </a:highlight>
                        <a:latin typeface="Consolas"/>
                        <a:ea typeface="Consolas"/>
                        <a:cs typeface="Consolas"/>
                        <a:sym typeface="Consolas"/>
                      </a:endParaRPr>
                    </a:p>
                    <a:p>
                      <a:pPr marL="0" lvl="0" indent="0" algn="l" rtl="0">
                        <a:spcBef>
                          <a:spcPts val="0"/>
                        </a:spcBef>
                        <a:spcAft>
                          <a:spcPts val="0"/>
                        </a:spcAft>
                        <a:buNone/>
                      </a:pPr>
                      <a:r>
                        <a:rPr lang="en" sz="1200">
                          <a:solidFill>
                            <a:srgbClr val="7665A0"/>
                          </a:solidFill>
                          <a:highlight>
                            <a:srgbClr val="F7F7F9"/>
                          </a:highlight>
                          <a:latin typeface="Consolas"/>
                          <a:ea typeface="Consolas"/>
                          <a:cs typeface="Consolas"/>
                          <a:sym typeface="Consolas"/>
                        </a:rPr>
                        <a:t>}</a:t>
                      </a:r>
                      <a:endParaRPr sz="1200">
                        <a:solidFill>
                          <a:srgbClr val="7665A0"/>
                        </a:solidFill>
                        <a:highlight>
                          <a:srgbClr val="F7F7F9"/>
                        </a:highlight>
                        <a:latin typeface="Consolas"/>
                        <a:ea typeface="Consolas"/>
                        <a:cs typeface="Consolas"/>
                        <a:sym typeface="Consolas"/>
                      </a:endParaRPr>
                    </a:p>
                  </a:txBody>
                  <a:tcPr marL="91425" marR="91425" marT="91425" marB="91425" anchor="ctr"/>
                </a:tc>
                <a:extLst>
                  <a:ext uri="{0D108BD9-81ED-4DB2-BD59-A6C34878D82A}">
                    <a16:rowId xmlns:a16="http://schemas.microsoft.com/office/drawing/2014/main" val="10001"/>
                  </a:ext>
                </a:extLst>
              </a:tr>
            </a:tbl>
          </a:graphicData>
        </a:graphic>
      </p:graphicFrame>
      <p:pic>
        <p:nvPicPr>
          <p:cNvPr id="2076" name="Google Shape;2076;p181"/>
          <p:cNvPicPr preferRelativeResize="0"/>
          <p:nvPr/>
        </p:nvPicPr>
        <p:blipFill>
          <a:blip r:embed="rId4">
            <a:alphaModFix/>
          </a:blip>
          <a:stretch>
            <a:fillRect/>
          </a:stretch>
        </p:blipFill>
        <p:spPr>
          <a:xfrm>
            <a:off x="664925" y="1407500"/>
            <a:ext cx="3215751" cy="3233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0"/>
        <p:cNvGrpSpPr/>
        <p:nvPr/>
      </p:nvGrpSpPr>
      <p:grpSpPr>
        <a:xfrm>
          <a:off x="0" y="0"/>
          <a:ext cx="0" cy="0"/>
          <a:chOff x="0" y="0"/>
          <a:chExt cx="0" cy="0"/>
        </a:xfrm>
      </p:grpSpPr>
      <p:sp>
        <p:nvSpPr>
          <p:cNvPr id="2081" name="Google Shape;2081;p182"/>
          <p:cNvSpPr txBox="1"/>
          <p:nvPr/>
        </p:nvSpPr>
        <p:spPr>
          <a:xfrm>
            <a:off x="605700" y="518725"/>
            <a:ext cx="36885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latin typeface="Proxima Nova"/>
              <a:ea typeface="Proxima Nova"/>
              <a:cs typeface="Proxima Nova"/>
              <a:sym typeface="Proxima Nova"/>
            </a:endParaRPr>
          </a:p>
          <a:p>
            <a:pPr marL="0" lvl="0" indent="0" algn="l" rtl="0">
              <a:spcBef>
                <a:spcPts val="0"/>
              </a:spcBef>
              <a:spcAft>
                <a:spcPts val="0"/>
              </a:spcAft>
              <a:buNone/>
            </a:pPr>
            <a:endParaRPr sz="2000" b="1">
              <a:latin typeface="Proxima Nova"/>
              <a:ea typeface="Proxima Nova"/>
              <a:cs typeface="Proxima Nova"/>
              <a:sym typeface="Proxima Nova"/>
            </a:endParaRPr>
          </a:p>
          <a:p>
            <a:pPr marL="0" lvl="0" indent="0" algn="l" rtl="0">
              <a:spcBef>
                <a:spcPts val="0"/>
              </a:spcBef>
              <a:spcAft>
                <a:spcPts val="0"/>
              </a:spcAft>
              <a:buNone/>
            </a:pPr>
            <a:endParaRPr sz="2000" b="1">
              <a:latin typeface="Proxima Nova"/>
              <a:ea typeface="Proxima Nova"/>
              <a:cs typeface="Proxima Nova"/>
              <a:sym typeface="Proxima Nova"/>
            </a:endParaRPr>
          </a:p>
          <a:p>
            <a:pPr marL="0" lvl="0" indent="0" algn="l" rtl="0">
              <a:spcBef>
                <a:spcPts val="0"/>
              </a:spcBef>
              <a:spcAft>
                <a:spcPts val="0"/>
              </a:spcAft>
              <a:buNone/>
            </a:pPr>
            <a:r>
              <a:rPr lang="en" sz="2000" b="1">
                <a:latin typeface="Proxima Nova"/>
                <a:ea typeface="Proxima Nova"/>
                <a:cs typeface="Proxima Nova"/>
                <a:sym typeface="Proxima Nova"/>
              </a:rPr>
              <a:t>Function:</a:t>
            </a:r>
            <a:r>
              <a:rPr lang="en" sz="2000">
                <a:latin typeface="Proxima Nova"/>
                <a:ea typeface="Proxima Nova"/>
                <a:cs typeface="Proxima Nova"/>
                <a:sym typeface="Proxima Nova"/>
              </a:rPr>
              <a:t> a named group of programming instructions. Also referred to as a “procedure”.</a:t>
            </a:r>
            <a:endParaRPr sz="2000">
              <a:latin typeface="Proxima Nova"/>
              <a:ea typeface="Proxima Nova"/>
              <a:cs typeface="Proxima Nova"/>
              <a:sym typeface="Proxima Nova"/>
            </a:endParaRPr>
          </a:p>
          <a:p>
            <a:pPr marL="0" lvl="0" indent="0" algn="l" rtl="0">
              <a:spcBef>
                <a:spcPts val="0"/>
              </a:spcBef>
              <a:spcAft>
                <a:spcPts val="0"/>
              </a:spcAft>
              <a:buNone/>
            </a:pPr>
            <a:endParaRPr sz="2000">
              <a:latin typeface="Proxima Nova"/>
              <a:ea typeface="Proxima Nova"/>
              <a:cs typeface="Proxima Nova"/>
              <a:sym typeface="Proxima Nova"/>
            </a:endParaRPr>
          </a:p>
          <a:p>
            <a:pPr marL="0" lvl="0" indent="0" algn="l" rtl="0">
              <a:spcBef>
                <a:spcPts val="0"/>
              </a:spcBef>
              <a:spcAft>
                <a:spcPts val="0"/>
              </a:spcAft>
              <a:buNone/>
            </a:pPr>
            <a:endParaRPr sz="2000">
              <a:latin typeface="Proxima Nova"/>
              <a:ea typeface="Proxima Nova"/>
              <a:cs typeface="Proxima Nova"/>
              <a:sym typeface="Proxima Nova"/>
            </a:endParaRPr>
          </a:p>
          <a:p>
            <a:pPr marL="0" lvl="0" indent="0" algn="l" rtl="0">
              <a:spcBef>
                <a:spcPts val="0"/>
              </a:spcBef>
              <a:spcAft>
                <a:spcPts val="0"/>
              </a:spcAft>
              <a:buNone/>
            </a:pPr>
            <a:r>
              <a:rPr lang="en" sz="2000" b="1">
                <a:latin typeface="Proxima Nova"/>
                <a:ea typeface="Proxima Nova"/>
                <a:cs typeface="Proxima Nova"/>
                <a:sym typeface="Proxima Nova"/>
              </a:rPr>
              <a:t>Function Call: </a:t>
            </a:r>
            <a:r>
              <a:rPr lang="en" sz="2000">
                <a:latin typeface="Proxima Nova"/>
                <a:ea typeface="Proxima Nova"/>
                <a:cs typeface="Proxima Nova"/>
                <a:sym typeface="Proxima Nova"/>
              </a:rPr>
              <a:t>a command that executes the code within a function</a:t>
            </a:r>
            <a:endParaRPr sz="2000">
              <a:latin typeface="Proxima Nova"/>
              <a:ea typeface="Proxima Nova"/>
              <a:cs typeface="Proxima Nova"/>
              <a:sym typeface="Proxima Nova"/>
            </a:endParaRPr>
          </a:p>
          <a:p>
            <a:pPr marL="0" lvl="0" indent="0" algn="l" rtl="0">
              <a:spcBef>
                <a:spcPts val="0"/>
              </a:spcBef>
              <a:spcAft>
                <a:spcPts val="0"/>
              </a:spcAft>
              <a:buNone/>
            </a:pPr>
            <a:r>
              <a:rPr lang="en" sz="2000" b="1">
                <a:latin typeface="Proxima Nova"/>
                <a:ea typeface="Proxima Nova"/>
                <a:cs typeface="Proxima Nova"/>
                <a:sym typeface="Proxima Nova"/>
              </a:rPr>
              <a:t> </a:t>
            </a:r>
            <a:endParaRPr sz="2000" b="1">
              <a:latin typeface="Proxima Nova"/>
              <a:ea typeface="Proxima Nova"/>
              <a:cs typeface="Proxima Nova"/>
              <a:sym typeface="Proxima Nova"/>
            </a:endParaRPr>
          </a:p>
          <a:p>
            <a:pPr marL="0" lvl="0" indent="0" algn="l" rtl="0">
              <a:spcBef>
                <a:spcPts val="0"/>
              </a:spcBef>
              <a:spcAft>
                <a:spcPts val="0"/>
              </a:spcAft>
              <a:buNone/>
            </a:pPr>
            <a:endParaRPr sz="2000" b="1">
              <a:latin typeface="Proxima Nova"/>
              <a:ea typeface="Proxima Nova"/>
              <a:cs typeface="Proxima Nova"/>
              <a:sym typeface="Proxima Nova"/>
            </a:endParaRPr>
          </a:p>
          <a:p>
            <a:pPr marL="0" lvl="0" indent="0" algn="l" rtl="0">
              <a:spcBef>
                <a:spcPts val="0"/>
              </a:spcBef>
              <a:spcAft>
                <a:spcPts val="0"/>
              </a:spcAft>
              <a:buNone/>
            </a:pPr>
            <a:endParaRPr sz="2000">
              <a:latin typeface="Proxima Nova"/>
              <a:ea typeface="Proxima Nova"/>
              <a:cs typeface="Proxima Nova"/>
              <a:sym typeface="Proxima Nova"/>
            </a:endParaRPr>
          </a:p>
        </p:txBody>
      </p:sp>
      <p:sp>
        <p:nvSpPr>
          <p:cNvPr id="2082" name="Google Shape;2082;p18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Wrap Up</a:t>
            </a:r>
            <a:endParaRPr>
              <a:solidFill>
                <a:srgbClr val="FFFFFF"/>
              </a:solidFill>
            </a:endParaRPr>
          </a:p>
        </p:txBody>
      </p:sp>
      <p:pic>
        <p:nvPicPr>
          <p:cNvPr id="2083" name="Google Shape;2083;p182"/>
          <p:cNvPicPr preferRelativeResize="0"/>
          <p:nvPr/>
        </p:nvPicPr>
        <p:blipFill>
          <a:blip r:embed="rId4">
            <a:alphaModFix/>
          </a:blip>
          <a:stretch>
            <a:fillRect/>
          </a:stretch>
        </p:blipFill>
        <p:spPr>
          <a:xfrm>
            <a:off x="4613475" y="1703125"/>
            <a:ext cx="4530525" cy="1268200"/>
          </a:xfrm>
          <a:prstGeom prst="rect">
            <a:avLst/>
          </a:prstGeom>
          <a:noFill/>
          <a:ln>
            <a:noFill/>
          </a:ln>
        </p:spPr>
      </p:pic>
      <p:pic>
        <p:nvPicPr>
          <p:cNvPr id="2084" name="Google Shape;2084;p182"/>
          <p:cNvPicPr preferRelativeResize="0"/>
          <p:nvPr/>
        </p:nvPicPr>
        <p:blipFill>
          <a:blip r:embed="rId5">
            <a:alphaModFix/>
          </a:blip>
          <a:stretch>
            <a:fillRect/>
          </a:stretch>
        </p:blipFill>
        <p:spPr>
          <a:xfrm>
            <a:off x="4683225" y="3443525"/>
            <a:ext cx="1781175" cy="40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8"/>
        <p:cNvGrpSpPr/>
        <p:nvPr/>
      </p:nvGrpSpPr>
      <p:grpSpPr>
        <a:xfrm>
          <a:off x="0" y="0"/>
          <a:ext cx="0" cy="0"/>
          <a:chOff x="0" y="0"/>
          <a:chExt cx="0" cy="0"/>
        </a:xfrm>
      </p:grpSpPr>
      <p:sp>
        <p:nvSpPr>
          <p:cNvPr id="2089" name="Google Shape;2089;p183"/>
          <p:cNvSpPr txBox="1"/>
          <p:nvPr/>
        </p:nvSpPr>
        <p:spPr>
          <a:xfrm>
            <a:off x="554850" y="734800"/>
            <a:ext cx="79326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000" b="1">
              <a:latin typeface="Proxima Nova"/>
              <a:ea typeface="Proxima Nova"/>
              <a:cs typeface="Proxima Nova"/>
              <a:sym typeface="Proxima Nova"/>
            </a:endParaRPr>
          </a:p>
          <a:p>
            <a:pPr marL="0" lvl="0" indent="0" algn="ctr" rtl="0">
              <a:spcBef>
                <a:spcPts val="0"/>
              </a:spcBef>
              <a:spcAft>
                <a:spcPts val="0"/>
              </a:spcAft>
              <a:buNone/>
            </a:pP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3600">
                <a:latin typeface="Proxima Nova"/>
                <a:ea typeface="Proxima Nova"/>
                <a:cs typeface="Proxima Nova"/>
                <a:sym typeface="Proxima Nova"/>
              </a:rPr>
              <a:t>Reflecting on today's lesson about functions:</a:t>
            </a:r>
            <a:endParaRPr sz="360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endParaRPr sz="360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3600">
                <a:latin typeface="Proxima Nova"/>
                <a:ea typeface="Proxima Nova"/>
                <a:cs typeface="Proxima Nova"/>
                <a:sym typeface="Proxima Nova"/>
              </a:rPr>
              <a:t>What did you learn?</a:t>
            </a:r>
            <a:endParaRPr sz="360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3600">
                <a:latin typeface="Proxima Nova"/>
                <a:ea typeface="Proxima Nova"/>
                <a:cs typeface="Proxima Nova"/>
                <a:sym typeface="Proxima Nova"/>
              </a:rPr>
              <a:t>What are you uncertain about?</a:t>
            </a:r>
            <a:endParaRPr sz="36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2090" name="Google Shape;2090;p18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Wrap Up</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4"/>
        <p:cNvGrpSpPr/>
        <p:nvPr/>
      </p:nvGrpSpPr>
      <p:grpSpPr>
        <a:xfrm>
          <a:off x="0" y="0"/>
          <a:ext cx="0" cy="0"/>
          <a:chOff x="0" y="0"/>
          <a:chExt cx="0" cy="0"/>
        </a:xfrm>
      </p:grpSpPr>
      <p:sp>
        <p:nvSpPr>
          <p:cNvPr id="2095" name="Google Shape;2095;p184"/>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10</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Functions Practice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9"/>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3"/>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7"/>
        <p:cNvGrpSpPr/>
        <p:nvPr/>
      </p:nvGrpSpPr>
      <p:grpSpPr>
        <a:xfrm>
          <a:off x="0" y="0"/>
          <a:ext cx="0" cy="0"/>
          <a:chOff x="0" y="0"/>
          <a:chExt cx="0" cy="0"/>
        </a:xfrm>
      </p:grpSpPr>
      <p:sp>
        <p:nvSpPr>
          <p:cNvPr id="2108" name="Google Shape;2108;p18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10 - Activity</a:t>
            </a:r>
            <a:endParaRPr>
              <a:solidFill>
                <a:srgbClr val="FFFFFF"/>
              </a:solidFill>
            </a:endParaRPr>
          </a:p>
        </p:txBody>
      </p:sp>
      <p:sp>
        <p:nvSpPr>
          <p:cNvPr id="2109" name="Google Shape;2109;p187"/>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Functions Practice</a:t>
            </a:r>
            <a:endParaRPr sz="3600" b="1">
              <a:latin typeface="Proxima Nova"/>
              <a:ea typeface="Proxima Nova"/>
              <a:cs typeface="Proxima Nova"/>
              <a:sym typeface="Proxima Nova"/>
            </a:endParaRPr>
          </a:p>
        </p:txBody>
      </p:sp>
      <p:sp>
        <p:nvSpPr>
          <p:cNvPr id="2110" name="Google Shape;2110;p187"/>
          <p:cNvSpPr txBox="1"/>
          <p:nvPr/>
        </p:nvSpPr>
        <p:spPr>
          <a:xfrm>
            <a:off x="5017425" y="2107800"/>
            <a:ext cx="38028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Navigate to Lesson 10, Level 1 on Code Studio</a:t>
            </a:r>
            <a:endParaRPr sz="2400">
              <a:latin typeface="Proxima Nova"/>
              <a:ea typeface="Proxima Nova"/>
              <a:cs typeface="Proxima Nova"/>
              <a:sym typeface="Proxima Nova"/>
            </a:endParaRPr>
          </a:p>
        </p:txBody>
      </p:sp>
      <p:pic>
        <p:nvPicPr>
          <p:cNvPr id="2111" name="Google Shape;2111;p187"/>
          <p:cNvPicPr preferRelativeResize="0"/>
          <p:nvPr/>
        </p:nvPicPr>
        <p:blipFill>
          <a:blip r:embed="rId4">
            <a:alphaModFix/>
          </a:blip>
          <a:stretch>
            <a:fillRect/>
          </a:stretch>
        </p:blipFill>
        <p:spPr>
          <a:xfrm>
            <a:off x="118400" y="1334688"/>
            <a:ext cx="4231600" cy="2474133"/>
          </a:xfrm>
          <a:prstGeom prst="rect">
            <a:avLst/>
          </a:prstGeom>
          <a:noFill/>
          <a:ln w="9525" cap="flat" cmpd="sng">
            <a:solidFill>
              <a:schemeClr val="dk2"/>
            </a:solidFill>
            <a:prstDash val="solid"/>
            <a:round/>
            <a:headEnd type="none" w="sm" len="sm"/>
            <a:tailEnd type="none" w="sm" len="sm"/>
          </a:ln>
        </p:spPr>
      </p:pic>
      <p:pic>
        <p:nvPicPr>
          <p:cNvPr id="2112" name="Google Shape;2112;p187"/>
          <p:cNvPicPr preferRelativeResize="0"/>
          <p:nvPr/>
        </p:nvPicPr>
        <p:blipFill>
          <a:blip r:embed="rId5">
            <a:alphaModFix/>
          </a:blip>
          <a:stretch>
            <a:fillRect/>
          </a:stretch>
        </p:blipFill>
        <p:spPr>
          <a:xfrm>
            <a:off x="4421800" y="1388025"/>
            <a:ext cx="4648200" cy="47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6"/>
        <p:cNvGrpSpPr/>
        <p:nvPr/>
      </p:nvGrpSpPr>
      <p:grpSpPr>
        <a:xfrm>
          <a:off x="0" y="0"/>
          <a:ext cx="0" cy="0"/>
          <a:chOff x="0" y="0"/>
          <a:chExt cx="0" cy="0"/>
        </a:xfrm>
      </p:grpSpPr>
      <p:sp>
        <p:nvSpPr>
          <p:cNvPr id="2117" name="Google Shape;2117;p18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10 - Activity</a:t>
            </a:r>
            <a:endParaRPr>
              <a:solidFill>
                <a:srgbClr val="FFFFFF"/>
              </a:solidFill>
            </a:endParaRPr>
          </a:p>
        </p:txBody>
      </p:sp>
      <p:pic>
        <p:nvPicPr>
          <p:cNvPr id="2118" name="Google Shape;2118;p188" title="Scope Practice - App Lab.mp4">
            <a:hlinkClick r:id="rId4"/>
          </p:cNvPr>
          <p:cNvPicPr preferRelativeResize="0"/>
          <p:nvPr/>
        </p:nvPicPr>
        <p:blipFill>
          <a:blip r:embed="rId5">
            <a:alphaModFix/>
          </a:blip>
          <a:stretch>
            <a:fillRect/>
          </a:stretch>
        </p:blipFill>
        <p:spPr>
          <a:xfrm>
            <a:off x="1378050" y="884750"/>
            <a:ext cx="6387925" cy="4258750"/>
          </a:xfrm>
          <a:prstGeom prst="rect">
            <a:avLst/>
          </a:prstGeom>
          <a:noFill/>
          <a:ln>
            <a:noFill/>
          </a:ln>
        </p:spPr>
      </p:pic>
      <p:sp>
        <p:nvSpPr>
          <p:cNvPr id="2119" name="Google Shape;2119;p188"/>
          <p:cNvSpPr txBox="1"/>
          <p:nvPr/>
        </p:nvSpPr>
        <p:spPr>
          <a:xfrm>
            <a:off x="1072175" y="277575"/>
            <a:ext cx="6987900" cy="5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Debugging Variable Scope: Functions</a:t>
            </a:r>
            <a:endParaRPr sz="3000" b="1">
              <a:latin typeface="Proxima Nova"/>
              <a:ea typeface="Proxima Nova"/>
              <a:cs typeface="Proxima Nova"/>
              <a:sym typeface="Proxima Nova"/>
            </a:endParaRPr>
          </a:p>
        </p:txBody>
      </p:sp>
      <p:sp>
        <p:nvSpPr>
          <p:cNvPr id="2120" name="Google Shape;2120;p188"/>
          <p:cNvSpPr txBox="1"/>
          <p:nvPr/>
        </p:nvSpPr>
        <p:spPr>
          <a:xfrm>
            <a:off x="145400" y="4426600"/>
            <a:ext cx="12843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6"/>
              </a:rPr>
              <a:t>Video Download Link</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4"/>
        <p:cNvGrpSpPr/>
        <p:nvPr/>
      </p:nvGrpSpPr>
      <p:grpSpPr>
        <a:xfrm>
          <a:off x="0" y="0"/>
          <a:ext cx="0" cy="0"/>
          <a:chOff x="0" y="0"/>
          <a:chExt cx="0" cy="0"/>
        </a:xfrm>
      </p:grpSpPr>
      <p:sp>
        <p:nvSpPr>
          <p:cNvPr id="2125" name="Google Shape;2125;p18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10 - Activity</a:t>
            </a:r>
            <a:endParaRPr>
              <a:solidFill>
                <a:srgbClr val="FFFFFF"/>
              </a:solidFill>
            </a:endParaRPr>
          </a:p>
        </p:txBody>
      </p:sp>
      <p:sp>
        <p:nvSpPr>
          <p:cNvPr id="2126" name="Google Shape;2126;p189"/>
          <p:cNvSpPr txBox="1"/>
          <p:nvPr/>
        </p:nvSpPr>
        <p:spPr>
          <a:xfrm>
            <a:off x="599825" y="1439600"/>
            <a:ext cx="79326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a:ea typeface="Proxima Nova"/>
                <a:cs typeface="Proxima Nova"/>
                <a:sym typeface="Proxima Nova"/>
              </a:rPr>
              <a:t>When you create variables you should:</a:t>
            </a:r>
            <a:endParaRPr sz="2400">
              <a:latin typeface="Proxima Nova"/>
              <a:ea typeface="Proxima Nova"/>
              <a:cs typeface="Proxima Nova"/>
              <a:sym typeface="Proxima Nova"/>
            </a:endParaRPr>
          </a:p>
          <a:p>
            <a:pPr marL="0" lvl="0" indent="0" algn="l" rtl="0">
              <a:spcBef>
                <a:spcPts val="0"/>
              </a:spcBef>
              <a:spcAft>
                <a:spcPts val="0"/>
              </a:spcAft>
              <a:buNone/>
            </a:pPr>
            <a:endParaRPr sz="12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Use </a:t>
            </a:r>
            <a:r>
              <a:rPr lang="en" sz="2400">
                <a:solidFill>
                  <a:srgbClr val="7665A0"/>
                </a:solidFill>
                <a:highlight>
                  <a:srgbClr val="E7E8EA"/>
                </a:highlight>
                <a:latin typeface="Consolas"/>
                <a:ea typeface="Consolas"/>
                <a:cs typeface="Consolas"/>
                <a:sym typeface="Consolas"/>
              </a:rPr>
              <a:t>var</a:t>
            </a:r>
            <a:r>
              <a:rPr lang="en" sz="2400" b="1">
                <a:latin typeface="Proxima Nova"/>
                <a:ea typeface="Proxima Nova"/>
                <a:cs typeface="Proxima Nova"/>
                <a:sym typeface="Proxima Nova"/>
              </a:rPr>
              <a:t> only once. </a:t>
            </a:r>
            <a:r>
              <a:rPr lang="en" sz="2400">
                <a:latin typeface="Proxima Nova"/>
                <a:ea typeface="Proxima Nova"/>
                <a:cs typeface="Proxima Nova"/>
                <a:sym typeface="Proxima Nova"/>
              </a:rPr>
              <a:t>You don't need to create variables twice and this can cause errors.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Create your variables at the top of your program. </a:t>
            </a:r>
            <a:r>
              <a:rPr lang="en" sz="2400">
                <a:latin typeface="Proxima Nova"/>
                <a:ea typeface="Proxima Nova"/>
                <a:cs typeface="Proxima Nova"/>
                <a:sym typeface="Proxima Nova"/>
              </a:rPr>
              <a:t>This keeps your code organized and easier to read for you and others.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b="1">
                <a:latin typeface="Proxima Nova"/>
                <a:ea typeface="Proxima Nova"/>
                <a:cs typeface="Proxima Nova"/>
                <a:sym typeface="Proxima Nova"/>
              </a:rPr>
              <a:t>Create your variables outside any </a:t>
            </a:r>
            <a:r>
              <a:rPr lang="en" sz="2400">
                <a:solidFill>
                  <a:srgbClr val="7665A0"/>
                </a:solidFill>
                <a:highlight>
                  <a:srgbClr val="E7E8EA"/>
                </a:highlight>
                <a:latin typeface="Consolas"/>
                <a:ea typeface="Consolas"/>
                <a:cs typeface="Consolas"/>
                <a:sym typeface="Consolas"/>
              </a:rPr>
              <a:t>function</a:t>
            </a:r>
            <a:r>
              <a:rPr lang="en" sz="2400">
                <a:latin typeface="Consolas"/>
                <a:ea typeface="Consolas"/>
                <a:cs typeface="Consolas"/>
                <a:sym typeface="Consolas"/>
              </a:rPr>
              <a:t> </a:t>
            </a:r>
            <a:r>
              <a:rPr lang="en" sz="2400" b="1">
                <a:latin typeface="Proxima Nova"/>
                <a:ea typeface="Proxima Nova"/>
                <a:cs typeface="Proxima Nova"/>
                <a:sym typeface="Proxima Nova"/>
              </a:rPr>
              <a:t>or </a:t>
            </a:r>
            <a:r>
              <a:rPr lang="en" sz="2400">
                <a:solidFill>
                  <a:srgbClr val="7665A0"/>
                </a:solidFill>
                <a:highlight>
                  <a:srgbClr val="E7E8EA"/>
                </a:highlight>
                <a:latin typeface="Consolas"/>
                <a:ea typeface="Consolas"/>
                <a:cs typeface="Consolas"/>
                <a:sym typeface="Consolas"/>
              </a:rPr>
              <a:t>onEvent()</a:t>
            </a:r>
            <a:r>
              <a:rPr lang="en" sz="2400">
                <a:latin typeface="Proxima Nova"/>
                <a:ea typeface="Proxima Nova"/>
                <a:cs typeface="Proxima Nova"/>
                <a:sym typeface="Proxima Nova"/>
              </a:rPr>
              <a:t> </a:t>
            </a:r>
            <a:r>
              <a:rPr lang="en" sz="2400" b="1">
                <a:latin typeface="Proxima Nova"/>
                <a:ea typeface="Proxima Nova"/>
                <a:cs typeface="Proxima Nova"/>
                <a:sym typeface="Proxima Nova"/>
              </a:rPr>
              <a:t>bocks.</a:t>
            </a:r>
            <a:r>
              <a:rPr lang="en" sz="2400">
                <a:latin typeface="Proxima Nova"/>
                <a:ea typeface="Proxima Nova"/>
                <a:cs typeface="Proxima Nova"/>
                <a:sym typeface="Proxima Nova"/>
              </a:rPr>
              <a:t> </a:t>
            </a:r>
            <a:endParaRPr sz="2400">
              <a:latin typeface="Proxima Nova"/>
              <a:ea typeface="Proxima Nova"/>
              <a:cs typeface="Proxima Nova"/>
              <a:sym typeface="Proxima Nova"/>
            </a:endParaRPr>
          </a:p>
        </p:txBody>
      </p:sp>
      <p:sp>
        <p:nvSpPr>
          <p:cNvPr id="2127" name="Google Shape;2127;p189"/>
          <p:cNvSpPr txBox="1"/>
          <p:nvPr/>
        </p:nvSpPr>
        <p:spPr>
          <a:xfrm>
            <a:off x="1072175" y="277575"/>
            <a:ext cx="6987900" cy="10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Create Variables Once, At the Top, Outside Functions or onEvent()</a:t>
            </a:r>
            <a:endParaRPr sz="3000" b="1">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8"/>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1"/>
        <p:cNvGrpSpPr/>
        <p:nvPr/>
      </p:nvGrpSpPr>
      <p:grpSpPr>
        <a:xfrm>
          <a:off x="0" y="0"/>
          <a:ext cx="0" cy="0"/>
          <a:chOff x="0" y="0"/>
          <a:chExt cx="0" cy="0"/>
        </a:xfrm>
      </p:grpSpPr>
      <p:sp>
        <p:nvSpPr>
          <p:cNvPr id="2132" name="Google Shape;2132;p19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10 - Activity</a:t>
            </a:r>
            <a:endParaRPr>
              <a:solidFill>
                <a:srgbClr val="FFFFFF"/>
              </a:solidFill>
            </a:endParaRPr>
          </a:p>
        </p:txBody>
      </p:sp>
      <p:sp>
        <p:nvSpPr>
          <p:cNvPr id="2133" name="Google Shape;2133;p190"/>
          <p:cNvSpPr txBox="1"/>
          <p:nvPr/>
        </p:nvSpPr>
        <p:spPr>
          <a:xfrm>
            <a:off x="262425" y="892275"/>
            <a:ext cx="8697600" cy="35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There's two types of variables, global and local, and so far we've only used global variables. Here's the main difference between global and local variables.</a:t>
            </a:r>
            <a:endParaRPr sz="1800">
              <a:latin typeface="Proxima Nova"/>
              <a:ea typeface="Proxima Nova"/>
              <a:cs typeface="Proxima Nova"/>
              <a:sym typeface="Proxima Nova"/>
            </a:endParaRPr>
          </a:p>
        </p:txBody>
      </p:sp>
      <p:sp>
        <p:nvSpPr>
          <p:cNvPr id="2134" name="Google Shape;2134;p190"/>
          <p:cNvSpPr txBox="1"/>
          <p:nvPr/>
        </p:nvSpPr>
        <p:spPr>
          <a:xfrm>
            <a:off x="1072175" y="277575"/>
            <a:ext cx="6987900" cy="10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Global vs. Local Variables</a:t>
            </a:r>
            <a:endParaRPr sz="3000" b="1">
              <a:latin typeface="Proxima Nova"/>
              <a:ea typeface="Proxima Nova"/>
              <a:cs typeface="Proxima Nova"/>
              <a:sym typeface="Proxima Nova"/>
            </a:endParaRPr>
          </a:p>
        </p:txBody>
      </p:sp>
      <p:graphicFrame>
        <p:nvGraphicFramePr>
          <p:cNvPr id="2135" name="Google Shape;2135;p190"/>
          <p:cNvGraphicFramePr/>
          <p:nvPr/>
        </p:nvGraphicFramePr>
        <p:xfrm>
          <a:off x="307675" y="1712275"/>
          <a:ext cx="3000000" cy="3000000"/>
        </p:xfrm>
        <a:graphic>
          <a:graphicData uri="http://schemas.openxmlformats.org/drawingml/2006/table">
            <a:tbl>
              <a:tblPr>
                <a:noFill/>
                <a:tableStyleId>{3A78EC2B-4EEB-43B3-8BA6-F68AA28AB786}</a:tableStyleId>
              </a:tblPr>
              <a:tblGrid>
                <a:gridCol w="970950">
                  <a:extLst>
                    <a:ext uri="{9D8B030D-6E8A-4147-A177-3AD203B41FA5}">
                      <a16:colId xmlns:a16="http://schemas.microsoft.com/office/drawing/2014/main" val="20000"/>
                    </a:ext>
                  </a:extLst>
                </a:gridCol>
                <a:gridCol w="2800400">
                  <a:extLst>
                    <a:ext uri="{9D8B030D-6E8A-4147-A177-3AD203B41FA5}">
                      <a16:colId xmlns:a16="http://schemas.microsoft.com/office/drawing/2014/main" val="20001"/>
                    </a:ext>
                  </a:extLst>
                </a:gridCol>
                <a:gridCol w="1270850">
                  <a:extLst>
                    <a:ext uri="{9D8B030D-6E8A-4147-A177-3AD203B41FA5}">
                      <a16:colId xmlns:a16="http://schemas.microsoft.com/office/drawing/2014/main" val="20002"/>
                    </a:ext>
                  </a:extLst>
                </a:gridCol>
                <a:gridCol w="3550200">
                  <a:extLst>
                    <a:ext uri="{9D8B030D-6E8A-4147-A177-3AD203B41FA5}">
                      <a16:colId xmlns:a16="http://schemas.microsoft.com/office/drawing/2014/main" val="20003"/>
                    </a:ext>
                  </a:extLst>
                </a:gridCol>
              </a:tblGrid>
              <a:tr h="249800">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Type of Variable</a:t>
                      </a:r>
                      <a:endParaRPr>
                        <a:solidFill>
                          <a:srgbClr val="FFFFFF"/>
                        </a:solidFill>
                        <a:latin typeface="Proxima Nova"/>
                        <a:ea typeface="Proxima Nova"/>
                        <a:cs typeface="Proxima Nova"/>
                        <a:sym typeface="Proxima Nova"/>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How It Works</a:t>
                      </a:r>
                      <a:endParaRPr>
                        <a:solidFill>
                          <a:srgbClr val="FFFFFF"/>
                        </a:solidFill>
                        <a:latin typeface="Proxima Nova"/>
                        <a:ea typeface="Proxima Nova"/>
                        <a:cs typeface="Proxima Nova"/>
                        <a:sym typeface="Proxima Nova"/>
                      </a:endParaRPr>
                    </a:p>
                  </a:txBody>
                  <a:tcPr marL="91425" marR="91425" marT="91425" marB="91425">
                    <a:lnB w="9525" cap="flat" cmpd="sng">
                      <a:solidFill>
                        <a:srgbClr val="9E9E9E"/>
                      </a:solidFill>
                      <a:prstDash val="solid"/>
                      <a:round/>
                      <a:headEnd type="none" w="sm" len="sm"/>
                      <a:tailEnd type="none" w="sm" len="sm"/>
                    </a:lnB>
                    <a:solidFill>
                      <a:srgbClr val="00ADBC"/>
                    </a:solidFill>
                  </a:tcPr>
                </a:tc>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How Created</a:t>
                      </a:r>
                      <a:endParaRPr>
                        <a:solidFill>
                          <a:srgbClr val="FFFFFF"/>
                        </a:solidFill>
                        <a:latin typeface="Proxima Nova"/>
                        <a:ea typeface="Proxima Nova"/>
                        <a:cs typeface="Proxima Nova"/>
                        <a:sym typeface="Proxima Nova"/>
                      </a:endParaRPr>
                    </a:p>
                  </a:txBody>
                  <a:tcPr marL="91425" marR="91425" marT="91425" marB="91425">
                    <a:solidFill>
                      <a:srgbClr val="00ADBC"/>
                    </a:solidFill>
                  </a:tcPr>
                </a:tc>
                <a:tc>
                  <a:txBody>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Picture</a:t>
                      </a:r>
                      <a:endParaRPr>
                        <a:solidFill>
                          <a:srgbClr val="FFFFFF"/>
                        </a:solidFill>
                        <a:latin typeface="Proxima Nova"/>
                        <a:ea typeface="Proxima Nova"/>
                        <a:cs typeface="Proxima Nova"/>
                        <a:sym typeface="Proxima Nova"/>
                      </a:endParaRPr>
                    </a:p>
                  </a:txBody>
                  <a:tcPr marL="91425" marR="91425" marT="91425" marB="91425">
                    <a:solidFill>
                      <a:srgbClr val="00ADBC"/>
                    </a:solidFill>
                  </a:tcPr>
                </a:tc>
                <a:extLst>
                  <a:ext uri="{0D108BD9-81ED-4DB2-BD59-A6C34878D82A}">
                    <a16:rowId xmlns:a16="http://schemas.microsoft.com/office/drawing/2014/main" val="10000"/>
                  </a:ext>
                </a:extLst>
              </a:tr>
              <a:tr h="1067050">
                <a:tc>
                  <a:txBody>
                    <a:bodyPr/>
                    <a:lstStyle/>
                    <a:p>
                      <a:pPr marL="0" lvl="0" indent="0" algn="ctr" rtl="0">
                        <a:spcBef>
                          <a:spcPts val="0"/>
                        </a:spcBef>
                        <a:spcAft>
                          <a:spcPts val="0"/>
                        </a:spcAft>
                        <a:buNone/>
                      </a:pPr>
                      <a:r>
                        <a:rPr lang="en" b="1">
                          <a:latin typeface="Proxima Nova"/>
                          <a:ea typeface="Proxima Nova"/>
                          <a:cs typeface="Proxima Nova"/>
                          <a:sym typeface="Proxima Nova"/>
                        </a:rPr>
                        <a:t>Global</a:t>
                      </a:r>
                      <a:endParaRPr b="1">
                        <a:latin typeface="Proxima Nova"/>
                        <a:ea typeface="Proxima Nova"/>
                        <a:cs typeface="Proxima Nova"/>
                        <a:sym typeface="Proxima Nova"/>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Proxima Nova"/>
                          <a:ea typeface="Proxima Nova"/>
                          <a:cs typeface="Proxima Nova"/>
                          <a:sym typeface="Proxima Nova"/>
                        </a:rPr>
                        <a:t>Permanent. Can be used anywhere in your code.</a:t>
                      </a: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7665A0"/>
                          </a:solidFill>
                          <a:highlight>
                            <a:srgbClr val="E7E8EA"/>
                          </a:highlight>
                          <a:latin typeface="Proxima Nova"/>
                          <a:ea typeface="Proxima Nova"/>
                          <a:cs typeface="Proxima Nova"/>
                          <a:sym typeface="Proxima Nova"/>
                        </a:rPr>
                        <a:t>var</a:t>
                      </a:r>
                      <a:r>
                        <a:rPr lang="en">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used outside an </a:t>
                      </a:r>
                      <a:r>
                        <a:rPr lang="en">
                          <a:solidFill>
                            <a:srgbClr val="7665A0"/>
                          </a:solidFill>
                          <a:highlight>
                            <a:srgbClr val="E7E8EA"/>
                          </a:highlight>
                          <a:latin typeface="Proxima Nova"/>
                          <a:ea typeface="Proxima Nova"/>
                          <a:cs typeface="Proxima Nova"/>
                          <a:sym typeface="Proxima Nova"/>
                        </a:rPr>
                        <a:t>onEvent()</a:t>
                      </a:r>
                      <a:r>
                        <a:rPr lang="en">
                          <a:solidFill>
                            <a:schemeClr val="dk1"/>
                          </a:solidFill>
                          <a:latin typeface="Proxima Nova"/>
                          <a:ea typeface="Proxima Nova"/>
                          <a:cs typeface="Proxima Nova"/>
                          <a:sym typeface="Proxima Nova"/>
                        </a:rPr>
                        <a:t> </a:t>
                      </a: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r h="1067050">
                <a:tc>
                  <a:txBody>
                    <a:bodyPr/>
                    <a:lstStyle/>
                    <a:p>
                      <a:pPr marL="0" lvl="0" indent="0" algn="ctr" rtl="0">
                        <a:spcBef>
                          <a:spcPts val="0"/>
                        </a:spcBef>
                        <a:spcAft>
                          <a:spcPts val="0"/>
                        </a:spcAft>
                        <a:buNone/>
                      </a:pPr>
                      <a:r>
                        <a:rPr lang="en" b="1">
                          <a:latin typeface="Proxima Nova"/>
                          <a:ea typeface="Proxima Nova"/>
                          <a:cs typeface="Proxima Nova"/>
                          <a:sym typeface="Proxima Nova"/>
                        </a:rPr>
                        <a:t>Local</a:t>
                      </a:r>
                      <a:endParaRPr b="1">
                        <a:latin typeface="Proxima Nova"/>
                        <a:ea typeface="Proxima Nova"/>
                        <a:cs typeface="Proxima Nova"/>
                        <a:sym typeface="Proxima Nova"/>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Proxima Nova"/>
                          <a:ea typeface="Proxima Nova"/>
                          <a:cs typeface="Proxima Nova"/>
                          <a:sym typeface="Proxima Nova"/>
                        </a:rPr>
                        <a:t>Temporary. Can be used only in the part of the code where it was created, like inside an </a:t>
                      </a:r>
                      <a:r>
                        <a:rPr lang="en">
                          <a:solidFill>
                            <a:srgbClr val="7665A0"/>
                          </a:solidFill>
                          <a:highlight>
                            <a:srgbClr val="E7E8EA"/>
                          </a:highlight>
                          <a:latin typeface="Proxima Nova"/>
                          <a:ea typeface="Proxima Nova"/>
                          <a:cs typeface="Proxima Nova"/>
                          <a:sym typeface="Proxima Nova"/>
                        </a:rPr>
                        <a:t>onEvent()</a:t>
                      </a:r>
                      <a:r>
                        <a:rPr lang="en">
                          <a:latin typeface="Proxima Nova"/>
                          <a:ea typeface="Proxima Nova"/>
                          <a:cs typeface="Proxima Nova"/>
                          <a:sym typeface="Proxima Nova"/>
                        </a:rPr>
                        <a:t>. Deleted once the </a:t>
                      </a:r>
                      <a:r>
                        <a:rPr lang="en">
                          <a:solidFill>
                            <a:srgbClr val="7665A0"/>
                          </a:solidFill>
                          <a:highlight>
                            <a:srgbClr val="E7E8EA"/>
                          </a:highlight>
                          <a:latin typeface="Proxima Nova"/>
                          <a:ea typeface="Proxima Nova"/>
                          <a:cs typeface="Proxima Nova"/>
                          <a:sym typeface="Proxima Nova"/>
                        </a:rPr>
                        <a:t>onEvent()</a:t>
                      </a:r>
                      <a:r>
                        <a:rPr lang="en">
                          <a:latin typeface="Proxima Nova"/>
                          <a:ea typeface="Proxima Nova"/>
                          <a:cs typeface="Proxima Nova"/>
                          <a:sym typeface="Proxima Nova"/>
                        </a:rPr>
                        <a:t> is done running. </a:t>
                      </a: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7665A0"/>
                          </a:solidFill>
                          <a:highlight>
                            <a:srgbClr val="E7E8EA"/>
                          </a:highlight>
                          <a:latin typeface="Proxima Nova"/>
                          <a:ea typeface="Proxima Nova"/>
                          <a:cs typeface="Proxima Nova"/>
                          <a:sym typeface="Proxima Nova"/>
                        </a:rPr>
                        <a:t>var</a:t>
                      </a:r>
                      <a:r>
                        <a:rPr lang="en">
                          <a:solidFill>
                            <a:schemeClr val="dk1"/>
                          </a:solidFill>
                          <a:latin typeface="Proxima Nova"/>
                          <a:ea typeface="Proxima Nova"/>
                          <a:cs typeface="Proxima Nova"/>
                          <a:sym typeface="Proxima Nova"/>
                        </a:rPr>
                        <a:t> used inside an </a:t>
                      </a:r>
                      <a:r>
                        <a:rPr lang="en">
                          <a:solidFill>
                            <a:srgbClr val="7665A0"/>
                          </a:solidFill>
                          <a:highlight>
                            <a:srgbClr val="E7E8EA"/>
                          </a:highlight>
                          <a:latin typeface="Proxima Nova"/>
                          <a:ea typeface="Proxima Nova"/>
                          <a:cs typeface="Proxima Nova"/>
                          <a:sym typeface="Proxima Nova"/>
                        </a:rPr>
                        <a:t>onEvent()</a:t>
                      </a: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2"/>
                  </a:ext>
                </a:extLst>
              </a:tr>
            </a:tbl>
          </a:graphicData>
        </a:graphic>
      </p:graphicFrame>
      <p:pic>
        <p:nvPicPr>
          <p:cNvPr id="2136" name="Google Shape;2136;p190"/>
          <p:cNvPicPr preferRelativeResize="0"/>
          <p:nvPr/>
        </p:nvPicPr>
        <p:blipFill>
          <a:blip r:embed="rId4">
            <a:alphaModFix/>
          </a:blip>
          <a:stretch>
            <a:fillRect/>
          </a:stretch>
        </p:blipFill>
        <p:spPr>
          <a:xfrm>
            <a:off x="5453775" y="2400275"/>
            <a:ext cx="2658849" cy="926300"/>
          </a:xfrm>
          <a:prstGeom prst="rect">
            <a:avLst/>
          </a:prstGeom>
          <a:noFill/>
          <a:ln>
            <a:noFill/>
          </a:ln>
        </p:spPr>
      </p:pic>
      <p:pic>
        <p:nvPicPr>
          <p:cNvPr id="2137" name="Google Shape;2137;p190"/>
          <p:cNvPicPr preferRelativeResize="0"/>
          <p:nvPr/>
        </p:nvPicPr>
        <p:blipFill>
          <a:blip r:embed="rId5">
            <a:alphaModFix/>
          </a:blip>
          <a:stretch>
            <a:fillRect/>
          </a:stretch>
        </p:blipFill>
        <p:spPr>
          <a:xfrm>
            <a:off x="5453775" y="3485400"/>
            <a:ext cx="3191200" cy="874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1"/>
        <p:cNvGrpSpPr/>
        <p:nvPr/>
      </p:nvGrpSpPr>
      <p:grpSpPr>
        <a:xfrm>
          <a:off x="0" y="0"/>
          <a:ext cx="0" cy="0"/>
          <a:chOff x="0" y="0"/>
          <a:chExt cx="0" cy="0"/>
        </a:xfrm>
      </p:grpSpPr>
      <p:sp>
        <p:nvSpPr>
          <p:cNvPr id="2142" name="Google Shape;2142;p191"/>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10 - Activity</a:t>
            </a:r>
            <a:endParaRPr>
              <a:solidFill>
                <a:srgbClr val="FFFFFF"/>
              </a:solidFill>
            </a:endParaRPr>
          </a:p>
        </p:txBody>
      </p:sp>
      <p:sp>
        <p:nvSpPr>
          <p:cNvPr id="2143" name="Google Shape;2143;p191"/>
          <p:cNvSpPr txBox="1"/>
          <p:nvPr/>
        </p:nvSpPr>
        <p:spPr>
          <a:xfrm>
            <a:off x="185700" y="1004725"/>
            <a:ext cx="8772600" cy="3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Local variables will eventually be useful but for now they're most likely to just be confusing. The biggest issue you'll fun into right now with local variables is accidentally using </a:t>
            </a:r>
            <a:r>
              <a:rPr lang="en">
                <a:solidFill>
                  <a:srgbClr val="7665A0"/>
                </a:solidFill>
                <a:highlight>
                  <a:srgbClr val="E7E8EA"/>
                </a:highlight>
                <a:latin typeface="Consolas"/>
                <a:ea typeface="Consolas"/>
                <a:cs typeface="Consolas"/>
                <a:sym typeface="Consolas"/>
              </a:rPr>
              <a:t>var</a:t>
            </a:r>
            <a:r>
              <a:rPr lang="en">
                <a:latin typeface="Proxima Nova"/>
                <a:ea typeface="Proxima Nova"/>
                <a:cs typeface="Proxima Nova"/>
                <a:sym typeface="Proxima Nova"/>
              </a:rPr>
              <a:t> inside of an </a:t>
            </a:r>
            <a:r>
              <a:rPr lang="en">
                <a:solidFill>
                  <a:srgbClr val="7665A0"/>
                </a:solidFill>
                <a:highlight>
                  <a:srgbClr val="E7E8EA"/>
                </a:highlight>
                <a:latin typeface="Consolas"/>
                <a:ea typeface="Consolas"/>
                <a:cs typeface="Consolas"/>
                <a:sym typeface="Consolas"/>
              </a:rPr>
              <a:t>onEvent()</a:t>
            </a:r>
            <a:r>
              <a:rPr lang="en">
                <a:latin typeface="Proxima Nova"/>
                <a:ea typeface="Proxima Nova"/>
                <a:cs typeface="Proxima Nova"/>
                <a:sym typeface="Proxima Nova"/>
              </a:rPr>
              <a:t> or </a:t>
            </a:r>
            <a:r>
              <a:rPr lang="en">
                <a:solidFill>
                  <a:srgbClr val="7665A0"/>
                </a:solidFill>
                <a:highlight>
                  <a:srgbClr val="E7E8EA"/>
                </a:highlight>
                <a:latin typeface="Proxima Nova"/>
                <a:ea typeface="Proxima Nova"/>
                <a:cs typeface="Proxima Nova"/>
                <a:sym typeface="Proxima Nova"/>
              </a:rPr>
              <a:t>function</a:t>
            </a:r>
            <a:r>
              <a:rPr lang="en">
                <a:latin typeface="Proxima Nova"/>
                <a:ea typeface="Proxima Nova"/>
                <a:cs typeface="Proxima Nova"/>
                <a:sym typeface="Proxima Nova"/>
              </a:rPr>
              <a:t>. Here's what the code usually looks like:</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This code is pretty confusing. While it looks like there's only one variable being used, it actually has two variables, one local and one global, and they're both named count! Changing the value on one will have no impact on the other. This can cause unexpected behavior in your code and it can get tricky to debug. </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The best way to avoid these issues is to </a:t>
            </a:r>
            <a:r>
              <a:rPr lang="en" b="1">
                <a:latin typeface="Proxima Nova"/>
                <a:ea typeface="Proxima Nova"/>
                <a:cs typeface="Proxima Nova"/>
                <a:sym typeface="Proxima Nova"/>
              </a:rPr>
              <a:t>make sure for now that you're not using </a:t>
            </a:r>
            <a:r>
              <a:rPr lang="en">
                <a:solidFill>
                  <a:srgbClr val="7665A0"/>
                </a:solidFill>
                <a:highlight>
                  <a:srgbClr val="E7E8EA"/>
                </a:highlight>
                <a:latin typeface="Consolas"/>
                <a:ea typeface="Consolas"/>
                <a:cs typeface="Consolas"/>
                <a:sym typeface="Consolas"/>
              </a:rPr>
              <a:t>var</a:t>
            </a:r>
            <a:r>
              <a:rPr lang="en">
                <a:latin typeface="Proxima Nova"/>
                <a:ea typeface="Proxima Nova"/>
                <a:cs typeface="Proxima Nova"/>
                <a:sym typeface="Proxima Nova"/>
              </a:rPr>
              <a:t> </a:t>
            </a:r>
            <a:r>
              <a:rPr lang="en" b="1">
                <a:latin typeface="Proxima Nova"/>
                <a:ea typeface="Proxima Nova"/>
                <a:cs typeface="Proxima Nova"/>
                <a:sym typeface="Proxima Nova"/>
              </a:rPr>
              <a:t>inside of an </a:t>
            </a:r>
            <a:r>
              <a:rPr lang="en">
                <a:solidFill>
                  <a:srgbClr val="7665A0"/>
                </a:solidFill>
                <a:highlight>
                  <a:srgbClr val="E7E8EA"/>
                </a:highlight>
                <a:latin typeface="Consolas"/>
                <a:ea typeface="Consolas"/>
                <a:cs typeface="Consolas"/>
                <a:sym typeface="Consolas"/>
              </a:rPr>
              <a:t>onEvent()</a:t>
            </a:r>
            <a:r>
              <a:rPr lang="en">
                <a:latin typeface="Proxima Nova"/>
                <a:ea typeface="Proxima Nova"/>
                <a:cs typeface="Proxima Nova"/>
                <a:sym typeface="Proxima Nova"/>
              </a:rPr>
              <a:t> </a:t>
            </a:r>
            <a:r>
              <a:rPr lang="en" b="1">
                <a:latin typeface="Proxima Nova"/>
                <a:ea typeface="Proxima Nova"/>
                <a:cs typeface="Proxima Nova"/>
                <a:sym typeface="Proxima Nova"/>
              </a:rPr>
              <a:t>or </a:t>
            </a:r>
            <a:r>
              <a:rPr lang="en">
                <a:solidFill>
                  <a:srgbClr val="7665A0"/>
                </a:solidFill>
                <a:highlight>
                  <a:srgbClr val="E7E8EA"/>
                </a:highlight>
                <a:latin typeface="Proxima Nova"/>
                <a:ea typeface="Proxima Nova"/>
                <a:cs typeface="Proxima Nova"/>
                <a:sym typeface="Proxima Nova"/>
              </a:rPr>
              <a:t>function</a:t>
            </a:r>
            <a:r>
              <a:rPr lang="en">
                <a:latin typeface="Proxima Nova"/>
                <a:ea typeface="Proxima Nova"/>
                <a:cs typeface="Proxima Nova"/>
                <a:sym typeface="Proxima Nova"/>
              </a:rPr>
              <a:t>. If you run into a tricky debugging problem, check if you're accidentally creating a local variable. </a:t>
            </a:r>
            <a:endParaRPr>
              <a:latin typeface="Proxima Nova"/>
              <a:ea typeface="Proxima Nova"/>
              <a:cs typeface="Proxima Nova"/>
              <a:sym typeface="Proxima Nova"/>
            </a:endParaRPr>
          </a:p>
        </p:txBody>
      </p:sp>
      <p:sp>
        <p:nvSpPr>
          <p:cNvPr id="2144" name="Google Shape;2144;p191"/>
          <p:cNvSpPr txBox="1"/>
          <p:nvPr/>
        </p:nvSpPr>
        <p:spPr>
          <a:xfrm>
            <a:off x="841800" y="307550"/>
            <a:ext cx="74604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Avoiding Local Variables and Debugging</a:t>
            </a:r>
            <a:endParaRPr sz="3000" b="1">
              <a:latin typeface="Proxima Nova"/>
              <a:ea typeface="Proxima Nova"/>
              <a:cs typeface="Proxima Nova"/>
              <a:sym typeface="Proxima Nova"/>
            </a:endParaRPr>
          </a:p>
        </p:txBody>
      </p:sp>
      <p:pic>
        <p:nvPicPr>
          <p:cNvPr id="2145" name="Google Shape;2145;p191"/>
          <p:cNvPicPr preferRelativeResize="0"/>
          <p:nvPr/>
        </p:nvPicPr>
        <p:blipFill>
          <a:blip r:embed="rId4">
            <a:alphaModFix/>
          </a:blip>
          <a:stretch>
            <a:fillRect/>
          </a:stretch>
        </p:blipFill>
        <p:spPr>
          <a:xfrm>
            <a:off x="2513350" y="1858788"/>
            <a:ext cx="4117300" cy="1425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9"/>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3"/>
        <p:cNvGrpSpPr/>
        <p:nvPr/>
      </p:nvGrpSpPr>
      <p:grpSpPr>
        <a:xfrm>
          <a:off x="0" y="0"/>
          <a:ext cx="0" cy="0"/>
          <a:chOff x="0" y="0"/>
          <a:chExt cx="0" cy="0"/>
        </a:xfrm>
      </p:grpSpPr>
      <p:sp>
        <p:nvSpPr>
          <p:cNvPr id="2154" name="Google Shape;2154;p193"/>
          <p:cNvSpPr txBox="1"/>
          <p:nvPr/>
        </p:nvSpPr>
        <p:spPr>
          <a:xfrm>
            <a:off x="1048050" y="734800"/>
            <a:ext cx="7047900" cy="39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000" b="1">
              <a:latin typeface="Proxima Nova"/>
              <a:ea typeface="Proxima Nova"/>
              <a:cs typeface="Proxima Nova"/>
              <a:sym typeface="Proxima Nova"/>
            </a:endParaRPr>
          </a:p>
          <a:p>
            <a:pPr marL="0" lvl="0" indent="0" algn="ctr" rtl="0">
              <a:spcBef>
                <a:spcPts val="0"/>
              </a:spcBef>
              <a:spcAft>
                <a:spcPts val="0"/>
              </a:spcAft>
              <a:buNone/>
            </a:pPr>
            <a:endParaRPr sz="2400">
              <a:solidFill>
                <a:srgbClr val="000000"/>
              </a:solidFill>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What aspects of working with functions clicked today?</a:t>
            </a:r>
            <a:endParaRPr sz="30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What do you still feel like you have trouble with?</a:t>
            </a:r>
            <a:endParaRPr sz="30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
        <p:nvSpPr>
          <p:cNvPr id="2155" name="Google Shape;2155;p19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10 - Wrap Up</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9"/>
        <p:cNvGrpSpPr/>
        <p:nvPr/>
      </p:nvGrpSpPr>
      <p:grpSpPr>
        <a:xfrm>
          <a:off x="0" y="0"/>
          <a:ext cx="0" cy="0"/>
          <a:chOff x="0" y="0"/>
          <a:chExt cx="0" cy="0"/>
        </a:xfrm>
      </p:grpSpPr>
      <p:sp>
        <p:nvSpPr>
          <p:cNvPr id="2160" name="Google Shape;2160;p194"/>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Unit 4 - Lesson 11</a:t>
            </a:r>
            <a:endParaRPr sz="36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3600" b="1">
                <a:solidFill>
                  <a:srgbClr val="FFFFFF"/>
                </a:solidFill>
                <a:latin typeface="Proxima Nova"/>
                <a:ea typeface="Proxima Nova"/>
                <a:cs typeface="Proxima Nova"/>
                <a:sym typeface="Proxima Nova"/>
              </a:rPr>
              <a:t>Functions Make</a:t>
            </a:r>
            <a:endParaRPr sz="3600" b="1">
              <a:solidFill>
                <a:srgbClr val="FFFFFF"/>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4"/>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8"/>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2"/>
        <p:cNvGrpSpPr/>
        <p:nvPr/>
      </p:nvGrpSpPr>
      <p:grpSpPr>
        <a:xfrm>
          <a:off x="0" y="0"/>
          <a:ext cx="0" cy="0"/>
          <a:chOff x="0" y="0"/>
          <a:chExt cx="0" cy="0"/>
        </a:xfrm>
      </p:grpSpPr>
      <p:sp>
        <p:nvSpPr>
          <p:cNvPr id="2173" name="Google Shape;2173;p19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Activity</a:t>
            </a:r>
            <a:endParaRPr>
              <a:solidFill>
                <a:srgbClr val="FFFFFF"/>
              </a:solidFill>
            </a:endParaRPr>
          </a:p>
        </p:txBody>
      </p:sp>
      <p:sp>
        <p:nvSpPr>
          <p:cNvPr id="2174" name="Google Shape;2174;p197"/>
          <p:cNvSpPr txBox="1"/>
          <p:nvPr/>
        </p:nvSpPr>
        <p:spPr>
          <a:xfrm>
            <a:off x="75" y="306100"/>
            <a:ext cx="91440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Functions Make: </a:t>
            </a:r>
            <a:endParaRPr sz="3600" b="1">
              <a:latin typeface="Proxima Nova"/>
              <a:ea typeface="Proxima Nova"/>
              <a:cs typeface="Proxima Nova"/>
              <a:sym typeface="Proxima Nova"/>
            </a:endParaRPr>
          </a:p>
          <a:p>
            <a:pPr marL="0" lvl="0" indent="0" algn="ctr" rtl="0">
              <a:spcBef>
                <a:spcPts val="0"/>
              </a:spcBef>
              <a:spcAft>
                <a:spcPts val="0"/>
              </a:spcAft>
              <a:buNone/>
            </a:pPr>
            <a:r>
              <a:rPr lang="en" sz="3600" b="1">
                <a:latin typeface="Proxima Nova"/>
                <a:ea typeface="Proxima Nova"/>
                <a:cs typeface="Proxima Nova"/>
                <a:sym typeface="Proxima Nova"/>
              </a:rPr>
              <a:t>Quote Maker App</a:t>
            </a:r>
            <a:endParaRPr sz="3600" b="1">
              <a:latin typeface="Proxima Nova"/>
              <a:ea typeface="Proxima Nova"/>
              <a:cs typeface="Proxima Nova"/>
              <a:sym typeface="Proxima Nova"/>
            </a:endParaRPr>
          </a:p>
        </p:txBody>
      </p:sp>
      <p:sp>
        <p:nvSpPr>
          <p:cNvPr id="2175" name="Google Shape;2175;p197"/>
          <p:cNvSpPr txBox="1"/>
          <p:nvPr/>
        </p:nvSpPr>
        <p:spPr>
          <a:xfrm>
            <a:off x="4572000" y="2743200"/>
            <a:ext cx="38028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Navigate to Lesson 11, Level 1 on Code Studio</a:t>
            </a:r>
            <a:endParaRPr sz="2400">
              <a:latin typeface="Proxima Nova"/>
              <a:ea typeface="Proxima Nova"/>
              <a:cs typeface="Proxima Nova"/>
              <a:sym typeface="Proxima Nova"/>
            </a:endParaRPr>
          </a:p>
        </p:txBody>
      </p:sp>
      <p:pic>
        <p:nvPicPr>
          <p:cNvPr id="2176" name="Google Shape;2176;p197"/>
          <p:cNvPicPr preferRelativeResize="0"/>
          <p:nvPr/>
        </p:nvPicPr>
        <p:blipFill>
          <a:blip r:embed="rId4">
            <a:alphaModFix/>
          </a:blip>
          <a:stretch>
            <a:fillRect/>
          </a:stretch>
        </p:blipFill>
        <p:spPr>
          <a:xfrm>
            <a:off x="1987750" y="1552475"/>
            <a:ext cx="1944225" cy="3310400"/>
          </a:xfrm>
          <a:prstGeom prst="rect">
            <a:avLst/>
          </a:prstGeom>
          <a:noFill/>
          <a:ln>
            <a:noFill/>
          </a:ln>
        </p:spPr>
      </p:pic>
      <p:pic>
        <p:nvPicPr>
          <p:cNvPr id="2177" name="Google Shape;2177;p197"/>
          <p:cNvPicPr preferRelativeResize="0"/>
          <p:nvPr/>
        </p:nvPicPr>
        <p:blipFill>
          <a:blip r:embed="rId5">
            <a:alphaModFix/>
          </a:blip>
          <a:stretch>
            <a:fillRect/>
          </a:stretch>
        </p:blipFill>
        <p:spPr>
          <a:xfrm>
            <a:off x="4782050" y="2105025"/>
            <a:ext cx="3067050" cy="466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1"/>
        <p:cNvGrpSpPr/>
        <p:nvPr/>
      </p:nvGrpSpPr>
      <p:grpSpPr>
        <a:xfrm>
          <a:off x="0" y="0"/>
          <a:ext cx="0" cy="0"/>
          <a:chOff x="0" y="0"/>
          <a:chExt cx="0" cy="0"/>
        </a:xfrm>
      </p:grpSpPr>
      <p:sp>
        <p:nvSpPr>
          <p:cNvPr id="2182" name="Google Shape;2182;p19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Activity</a:t>
            </a:r>
            <a:endParaRPr>
              <a:solidFill>
                <a:srgbClr val="FFFFFF"/>
              </a:solidFill>
            </a:endParaRPr>
          </a:p>
        </p:txBody>
      </p:sp>
      <p:sp>
        <p:nvSpPr>
          <p:cNvPr id="2183" name="Google Shape;2183;p198"/>
          <p:cNvSpPr txBox="1"/>
          <p:nvPr/>
        </p:nvSpPr>
        <p:spPr>
          <a:xfrm>
            <a:off x="326900" y="734800"/>
            <a:ext cx="4443600" cy="39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Proxima Nova"/>
                <a:ea typeface="Proxima Nova"/>
                <a:cs typeface="Proxima Nova"/>
                <a:sym typeface="Proxima Nova"/>
              </a:rPr>
              <a:t>Do This:</a:t>
            </a: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Try many of the different options</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Pay attention to what is happening on the screen when you move the slider or choose an item from the dropdown</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When does the screen update?</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What happens if you choose </a:t>
            </a:r>
            <a:r>
              <a:rPr lang="en" sz="1800" b="1">
                <a:latin typeface="Proxima Nova"/>
                <a:ea typeface="Proxima Nova"/>
                <a:cs typeface="Proxima Nova"/>
                <a:sym typeface="Proxima Nova"/>
              </a:rPr>
              <a:t>lavender </a:t>
            </a:r>
            <a:r>
              <a:rPr lang="en" sz="1800">
                <a:latin typeface="Proxima Nova"/>
                <a:ea typeface="Proxima Nova"/>
                <a:cs typeface="Proxima Nova"/>
                <a:sym typeface="Proxima Nova"/>
              </a:rPr>
              <a:t>and </a:t>
            </a:r>
            <a:r>
              <a:rPr lang="en" sz="1800" b="1">
                <a:latin typeface="Proxima Nova"/>
                <a:ea typeface="Proxima Nova"/>
                <a:cs typeface="Proxima Nova"/>
                <a:sym typeface="Proxima Nova"/>
              </a:rPr>
              <a:t>Lucinda Sans</a:t>
            </a:r>
            <a:r>
              <a:rPr lang="en" sz="1800">
                <a:latin typeface="Proxima Nova"/>
                <a:ea typeface="Proxima Nova"/>
                <a:cs typeface="Proxima Nova"/>
                <a:sym typeface="Proxima Nova"/>
              </a:rPr>
              <a:t> from the dropdowns? Try choosing </a:t>
            </a:r>
            <a:r>
              <a:rPr lang="en" sz="1800" b="1">
                <a:latin typeface="Proxima Nova"/>
                <a:ea typeface="Proxima Nova"/>
                <a:cs typeface="Proxima Nova"/>
                <a:sym typeface="Proxima Nova"/>
              </a:rPr>
              <a:t>lightgreen </a:t>
            </a:r>
            <a:r>
              <a:rPr lang="en" sz="1800">
                <a:latin typeface="Proxima Nova"/>
                <a:ea typeface="Proxima Nova"/>
                <a:cs typeface="Proxima Nova"/>
                <a:sym typeface="Proxima Nova"/>
              </a:rPr>
              <a:t>and moving the slider until you receive different feedback.</a:t>
            </a:r>
            <a:endParaRPr sz="18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p:txBody>
      </p:sp>
      <p:sp>
        <p:nvSpPr>
          <p:cNvPr id="2184" name="Google Shape;2184;p198"/>
          <p:cNvSpPr txBox="1"/>
          <p:nvPr/>
        </p:nvSpPr>
        <p:spPr>
          <a:xfrm>
            <a:off x="5463175" y="734800"/>
            <a:ext cx="30000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Proxima Nova"/>
                <a:ea typeface="Proxima Nova"/>
                <a:cs typeface="Proxima Nova"/>
                <a:sym typeface="Proxima Nova"/>
              </a:rPr>
              <a:t>Prompts: </a:t>
            </a: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800" b="1">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What does this app do?</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What are the inputs?</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What are the outputs?</a:t>
            </a:r>
            <a:endParaRPr sz="1800">
              <a:solidFill>
                <a:schemeClr val="dk1"/>
              </a:solidFill>
              <a:latin typeface="Proxima Nova"/>
              <a:ea typeface="Proxima Nova"/>
              <a:cs typeface="Proxima Nova"/>
              <a:sym typeface="Proxima Nova"/>
            </a:endParaRPr>
          </a:p>
          <a:p>
            <a:pPr marL="457200" lvl="0" indent="-342900" algn="l" rtl="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How could a function be used in this app?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8"/>
        <p:cNvGrpSpPr/>
        <p:nvPr/>
      </p:nvGrpSpPr>
      <p:grpSpPr>
        <a:xfrm>
          <a:off x="0" y="0"/>
          <a:ext cx="0" cy="0"/>
          <a:chOff x="0" y="0"/>
          <a:chExt cx="0" cy="0"/>
        </a:xfrm>
      </p:grpSpPr>
      <p:sp>
        <p:nvSpPr>
          <p:cNvPr id="2189" name="Google Shape;2189;p19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Activity</a:t>
            </a:r>
            <a:endParaRPr>
              <a:solidFill>
                <a:srgbClr val="FFFFFF"/>
              </a:solidFill>
            </a:endParaRPr>
          </a:p>
        </p:txBody>
      </p:sp>
      <p:sp>
        <p:nvSpPr>
          <p:cNvPr id="2190" name="Google Shape;2190;p199"/>
          <p:cNvSpPr txBox="1"/>
          <p:nvPr/>
        </p:nvSpPr>
        <p:spPr>
          <a:xfrm>
            <a:off x="75" y="306100"/>
            <a:ext cx="91440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Do This: </a:t>
            </a:r>
            <a:r>
              <a:rPr lang="en" sz="3600">
                <a:latin typeface="Proxima Nova"/>
                <a:ea typeface="Proxima Nova"/>
                <a:cs typeface="Proxima Nova"/>
                <a:sym typeface="Proxima Nova"/>
              </a:rPr>
              <a:t>Make the Quote Maker!</a:t>
            </a:r>
            <a:endParaRPr sz="3600">
              <a:latin typeface="Proxima Nova"/>
              <a:ea typeface="Proxima Nova"/>
              <a:cs typeface="Proxima Nova"/>
              <a:sym typeface="Proxima Nova"/>
            </a:endParaRPr>
          </a:p>
        </p:txBody>
      </p:sp>
      <p:graphicFrame>
        <p:nvGraphicFramePr>
          <p:cNvPr id="2191" name="Google Shape;2191;p199"/>
          <p:cNvGraphicFramePr/>
          <p:nvPr/>
        </p:nvGraphicFramePr>
        <p:xfrm>
          <a:off x="3486850" y="1158010"/>
          <a:ext cx="3000000" cy="3000000"/>
        </p:xfrm>
        <a:graphic>
          <a:graphicData uri="http://schemas.openxmlformats.org/drawingml/2006/table">
            <a:tbl>
              <a:tblPr>
                <a:noFill/>
                <a:tableStyleId>{3A78EC2B-4EEB-43B3-8BA6-F68AA28AB786}</a:tableStyleId>
              </a:tblPr>
              <a:tblGrid>
                <a:gridCol w="2674425">
                  <a:extLst>
                    <a:ext uri="{9D8B030D-6E8A-4147-A177-3AD203B41FA5}">
                      <a16:colId xmlns:a16="http://schemas.microsoft.com/office/drawing/2014/main" val="20000"/>
                    </a:ext>
                  </a:extLst>
                </a:gridCol>
                <a:gridCol w="2661725">
                  <a:extLst>
                    <a:ext uri="{9D8B030D-6E8A-4147-A177-3AD203B41FA5}">
                      <a16:colId xmlns:a16="http://schemas.microsoft.com/office/drawing/2014/main" val="20001"/>
                    </a:ext>
                  </a:extLst>
                </a:gridCol>
              </a:tblGrid>
              <a:tr h="296975">
                <a:tc gridSpan="2">
                  <a:txBody>
                    <a:bodyPr/>
                    <a:lstStyle/>
                    <a:p>
                      <a:pPr marL="0" lvl="0" indent="0" algn="ctr" rtl="0">
                        <a:spcBef>
                          <a:spcPts val="0"/>
                        </a:spcBef>
                        <a:spcAft>
                          <a:spcPts val="0"/>
                        </a:spcAft>
                        <a:buNone/>
                      </a:pPr>
                      <a:r>
                        <a:rPr lang="en" b="1">
                          <a:solidFill>
                            <a:srgbClr val="7665A0"/>
                          </a:solidFill>
                          <a:latin typeface="Proxima Nova"/>
                          <a:ea typeface="Proxima Nova"/>
                          <a:cs typeface="Proxima Nova"/>
                          <a:sym typeface="Proxima Nova"/>
                        </a:rPr>
                        <a:t>The updateScreen() Pattern</a:t>
                      </a:r>
                      <a:endParaRPr b="1">
                        <a:solidFill>
                          <a:srgbClr val="7665A0"/>
                        </a:solidFill>
                        <a:latin typeface="Proxima Nova"/>
                        <a:ea typeface="Proxima Nova"/>
                        <a:cs typeface="Proxima Nova"/>
                        <a:sym typeface="Proxima Nova"/>
                      </a:endParaRPr>
                    </a:p>
                  </a:txBody>
                  <a:tcPr marL="91425" marR="91425" marT="91425" marB="91425">
                    <a:lnL w="9525" cap="flat" cmpd="sng">
                      <a:solidFill>
                        <a:srgbClr val="7665A0"/>
                      </a:solidFill>
                      <a:prstDash val="solid"/>
                      <a:round/>
                      <a:headEnd type="none" w="sm" len="sm"/>
                      <a:tailEnd type="none" w="sm" len="sm"/>
                    </a:lnL>
                    <a:lnR w="9525" cap="flat" cmpd="sng">
                      <a:solidFill>
                        <a:srgbClr val="7665A0"/>
                      </a:solidFill>
                      <a:prstDash val="solid"/>
                      <a:round/>
                      <a:headEnd type="none" w="sm" len="sm"/>
                      <a:tailEnd type="none" w="sm" len="sm"/>
                    </a:lnR>
                    <a:lnT w="9525" cap="flat" cmpd="sng">
                      <a:solidFill>
                        <a:srgbClr val="7665A0"/>
                      </a:solidFill>
                      <a:prstDash val="solid"/>
                      <a:round/>
                      <a:headEnd type="none" w="sm" len="sm"/>
                      <a:tailEnd type="none" w="sm" len="sm"/>
                    </a:lnT>
                    <a:lnB w="9525" cap="flat" cmpd="sng">
                      <a:solidFill>
                        <a:srgbClr val="7665A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390200">
                <a:tc>
                  <a:txBody>
                    <a:bodyPr/>
                    <a:lstStyle/>
                    <a:p>
                      <a:pPr marL="0" lvl="0" indent="0" algn="l" rtl="0">
                        <a:spcBef>
                          <a:spcPts val="0"/>
                        </a:spcBef>
                        <a:spcAft>
                          <a:spcPts val="0"/>
                        </a:spcAft>
                        <a:buNone/>
                      </a:pPr>
                      <a:endParaRPr/>
                    </a:p>
                  </a:txBody>
                  <a:tcPr marL="91425" marR="91425" marT="91425" marB="91425">
                    <a:lnT w="9525" cap="flat" cmpd="sng">
                      <a:solidFill>
                        <a:srgbClr val="7665A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7665A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pic>
        <p:nvPicPr>
          <p:cNvPr id="2192" name="Google Shape;2192;p199"/>
          <p:cNvPicPr preferRelativeResize="0"/>
          <p:nvPr/>
        </p:nvPicPr>
        <p:blipFill>
          <a:blip r:embed="rId4">
            <a:alphaModFix/>
          </a:blip>
          <a:stretch>
            <a:fillRect/>
          </a:stretch>
        </p:blipFill>
        <p:spPr>
          <a:xfrm>
            <a:off x="3541975" y="1600650"/>
            <a:ext cx="2527800" cy="2541924"/>
          </a:xfrm>
          <a:prstGeom prst="rect">
            <a:avLst/>
          </a:prstGeom>
          <a:noFill/>
          <a:ln>
            <a:noFill/>
          </a:ln>
        </p:spPr>
      </p:pic>
      <p:pic>
        <p:nvPicPr>
          <p:cNvPr id="2193" name="Google Shape;2193;p199"/>
          <p:cNvPicPr preferRelativeResize="0"/>
          <p:nvPr/>
        </p:nvPicPr>
        <p:blipFill>
          <a:blip r:embed="rId5">
            <a:alphaModFix/>
          </a:blip>
          <a:stretch>
            <a:fillRect/>
          </a:stretch>
        </p:blipFill>
        <p:spPr>
          <a:xfrm>
            <a:off x="6221075" y="1600650"/>
            <a:ext cx="2571250" cy="1800975"/>
          </a:xfrm>
          <a:prstGeom prst="rect">
            <a:avLst/>
          </a:prstGeom>
          <a:noFill/>
          <a:ln>
            <a:noFill/>
          </a:ln>
        </p:spPr>
      </p:pic>
      <p:pic>
        <p:nvPicPr>
          <p:cNvPr id="2194" name="Google Shape;2194;p199"/>
          <p:cNvPicPr preferRelativeResize="0"/>
          <p:nvPr/>
        </p:nvPicPr>
        <p:blipFill>
          <a:blip r:embed="rId6">
            <a:alphaModFix/>
          </a:blip>
          <a:stretch>
            <a:fillRect/>
          </a:stretch>
        </p:blipFill>
        <p:spPr>
          <a:xfrm>
            <a:off x="253325" y="1158000"/>
            <a:ext cx="2918394" cy="37826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2"/>
        <p:cNvGrpSpPr/>
        <p:nvPr/>
      </p:nvGrpSpPr>
      <p:grpSpPr>
        <a:xfrm>
          <a:off x="0" y="0"/>
          <a:ext cx="0" cy="0"/>
          <a:chOff x="0" y="0"/>
          <a:chExt cx="0" cy="0"/>
        </a:xfrm>
      </p:grpSpPr>
      <p:sp>
        <p:nvSpPr>
          <p:cNvPr id="2023" name="Google Shape;2023;p173"/>
          <p:cNvSpPr txBox="1"/>
          <p:nvPr/>
        </p:nvSpPr>
        <p:spPr>
          <a:xfrm>
            <a:off x="0" y="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Warm Up</a:t>
            </a:r>
            <a:endParaRPr>
              <a:solidFill>
                <a:srgbClr val="FFFFFF"/>
              </a:solidFill>
            </a:endParaRPr>
          </a:p>
        </p:txBody>
      </p:sp>
      <p:sp>
        <p:nvSpPr>
          <p:cNvPr id="2024" name="Google Shape;2024;p173"/>
          <p:cNvSpPr txBox="1"/>
          <p:nvPr/>
        </p:nvSpPr>
        <p:spPr>
          <a:xfrm>
            <a:off x="554850" y="734800"/>
            <a:ext cx="79326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Prompt </a:t>
            </a:r>
            <a:endParaRPr sz="3000" b="1">
              <a:latin typeface="Proxima Nova"/>
              <a:ea typeface="Proxima Nova"/>
              <a:cs typeface="Proxima Nova"/>
              <a:sym typeface="Proxima Nova"/>
            </a:endParaRPr>
          </a:p>
          <a:p>
            <a:pPr marL="0" lvl="0" indent="0" algn="ctr" rtl="0">
              <a:spcBef>
                <a:spcPts val="0"/>
              </a:spcBef>
              <a:spcAft>
                <a:spcPts val="0"/>
              </a:spcAft>
              <a:buNone/>
            </a:pPr>
            <a:endParaRPr sz="3000" b="1">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In Style 1, what line of the song do you sing after line 09? What about in Style 2?</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Style 2 uses fewer lines to write. Are there fewer lyrics to sing?</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What are the benefits of writing a song in Style 2?</a:t>
            </a:r>
            <a:endParaRPr sz="24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8"/>
        <p:cNvGrpSpPr/>
        <p:nvPr/>
      </p:nvGrpSpPr>
      <p:grpSpPr>
        <a:xfrm>
          <a:off x="0" y="0"/>
          <a:ext cx="0" cy="0"/>
          <a:chOff x="0" y="0"/>
          <a:chExt cx="0" cy="0"/>
        </a:xfrm>
      </p:grpSpPr>
      <p:sp>
        <p:nvSpPr>
          <p:cNvPr id="2199" name="Google Shape;2199;p200"/>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Activity</a:t>
            </a:r>
            <a:endParaRPr>
              <a:solidFill>
                <a:srgbClr val="FFFFFF"/>
              </a:solidFill>
            </a:endParaRPr>
          </a:p>
        </p:txBody>
      </p:sp>
      <p:pic>
        <p:nvPicPr>
          <p:cNvPr id="2200" name="Google Shape;2200;p200"/>
          <p:cNvPicPr preferRelativeResize="0"/>
          <p:nvPr/>
        </p:nvPicPr>
        <p:blipFill>
          <a:blip r:embed="rId4">
            <a:alphaModFix/>
          </a:blip>
          <a:stretch>
            <a:fillRect/>
          </a:stretch>
        </p:blipFill>
        <p:spPr>
          <a:xfrm>
            <a:off x="5889850" y="2646675"/>
            <a:ext cx="1719700" cy="859850"/>
          </a:xfrm>
          <a:prstGeom prst="rect">
            <a:avLst/>
          </a:prstGeom>
          <a:noFill/>
          <a:ln>
            <a:noFill/>
          </a:ln>
        </p:spPr>
      </p:pic>
      <p:sp>
        <p:nvSpPr>
          <p:cNvPr id="2201" name="Google Shape;2201;p200"/>
          <p:cNvSpPr txBox="1"/>
          <p:nvPr/>
        </p:nvSpPr>
        <p:spPr>
          <a:xfrm>
            <a:off x="0" y="508475"/>
            <a:ext cx="9144000" cy="13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Don't forget to check the rubric before hitting submit!</a:t>
            </a:r>
            <a:endParaRPr sz="2400">
              <a:latin typeface="Proxima Nova"/>
              <a:ea typeface="Proxima Nova"/>
              <a:cs typeface="Proxima Nova"/>
              <a:sym typeface="Proxima Nova"/>
            </a:endParaRPr>
          </a:p>
        </p:txBody>
      </p:sp>
      <p:pic>
        <p:nvPicPr>
          <p:cNvPr id="2202" name="Google Shape;2202;p200"/>
          <p:cNvPicPr preferRelativeResize="0"/>
          <p:nvPr/>
        </p:nvPicPr>
        <p:blipFill>
          <a:blip r:embed="rId5">
            <a:alphaModFix/>
          </a:blip>
          <a:stretch>
            <a:fillRect/>
          </a:stretch>
        </p:blipFill>
        <p:spPr>
          <a:xfrm>
            <a:off x="943875" y="1377875"/>
            <a:ext cx="3911600" cy="3603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6"/>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0"/>
        <p:cNvGrpSpPr/>
        <p:nvPr/>
      </p:nvGrpSpPr>
      <p:grpSpPr>
        <a:xfrm>
          <a:off x="0" y="0"/>
          <a:ext cx="0" cy="0"/>
          <a:chOff x="0" y="0"/>
          <a:chExt cx="0" cy="0"/>
        </a:xfrm>
      </p:grpSpPr>
      <p:sp>
        <p:nvSpPr>
          <p:cNvPr id="2211" name="Google Shape;2211;p20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11 - Wrap Up</a:t>
            </a:r>
            <a:endParaRPr>
              <a:solidFill>
                <a:srgbClr val="FFFFFF"/>
              </a:solidFill>
            </a:endParaRPr>
          </a:p>
        </p:txBody>
      </p:sp>
      <p:sp>
        <p:nvSpPr>
          <p:cNvPr id="2212" name="Google Shape;2212;p202"/>
          <p:cNvSpPr txBox="1"/>
          <p:nvPr/>
        </p:nvSpPr>
        <p:spPr>
          <a:xfrm>
            <a:off x="0" y="2079650"/>
            <a:ext cx="9144000" cy="9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dk1"/>
                </a:solidFill>
                <a:latin typeface="Proxima Nova"/>
                <a:ea typeface="Proxima Nova"/>
                <a:cs typeface="Proxima Nova"/>
                <a:sym typeface="Proxima Nova"/>
              </a:rPr>
              <a:t>Great job today!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2"/>
        <p:cNvGrpSpPr/>
        <p:nvPr/>
      </p:nvGrpSpPr>
      <p:grpSpPr>
        <a:xfrm>
          <a:off x="0" y="0"/>
          <a:ext cx="0" cy="0"/>
          <a:chOff x="0" y="0"/>
          <a:chExt cx="0" cy="0"/>
        </a:xfrm>
      </p:grpSpPr>
      <p:sp>
        <p:nvSpPr>
          <p:cNvPr id="2033" name="Google Shape;2033;p17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Activity</a:t>
            </a:r>
            <a:endParaRPr>
              <a:solidFill>
                <a:srgbClr val="FFFFFF"/>
              </a:solidFill>
            </a:endParaRPr>
          </a:p>
        </p:txBody>
      </p:sp>
      <p:sp>
        <p:nvSpPr>
          <p:cNvPr id="2034" name="Google Shape;2034;p175"/>
          <p:cNvSpPr txBox="1"/>
          <p:nvPr/>
        </p:nvSpPr>
        <p:spPr>
          <a:xfrm>
            <a:off x="597575" y="306100"/>
            <a:ext cx="7864500" cy="7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roxima Nova"/>
                <a:ea typeface="Proxima Nova"/>
                <a:cs typeface="Proxima Nova"/>
                <a:sym typeface="Proxima Nova"/>
              </a:rPr>
              <a:t>Functions Explore / Investigate</a:t>
            </a:r>
            <a:endParaRPr sz="3600" b="1">
              <a:latin typeface="Proxima Nova"/>
              <a:ea typeface="Proxima Nova"/>
              <a:cs typeface="Proxima Nova"/>
              <a:sym typeface="Proxima Nova"/>
            </a:endParaRPr>
          </a:p>
        </p:txBody>
      </p:sp>
      <p:sp>
        <p:nvSpPr>
          <p:cNvPr id="2035" name="Google Shape;2035;p175"/>
          <p:cNvSpPr txBox="1"/>
          <p:nvPr/>
        </p:nvSpPr>
        <p:spPr>
          <a:xfrm>
            <a:off x="5017425" y="2107800"/>
            <a:ext cx="38028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roxima Nova"/>
                <a:ea typeface="Proxima Nova"/>
                <a:cs typeface="Proxima Nova"/>
                <a:sym typeface="Proxima Nova"/>
              </a:rPr>
              <a:t>Do This: </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Navigate to Lesson 9, Level 1 on Code Studio</a:t>
            </a:r>
            <a:endParaRPr sz="2400">
              <a:latin typeface="Proxima Nova"/>
              <a:ea typeface="Proxima Nova"/>
              <a:cs typeface="Proxima Nova"/>
              <a:sym typeface="Proxima Nova"/>
            </a:endParaRPr>
          </a:p>
        </p:txBody>
      </p:sp>
      <p:pic>
        <p:nvPicPr>
          <p:cNvPr id="2036" name="Google Shape;2036;p175"/>
          <p:cNvPicPr preferRelativeResize="0"/>
          <p:nvPr/>
        </p:nvPicPr>
        <p:blipFill>
          <a:blip r:embed="rId4">
            <a:alphaModFix/>
          </a:blip>
          <a:stretch>
            <a:fillRect/>
          </a:stretch>
        </p:blipFill>
        <p:spPr>
          <a:xfrm>
            <a:off x="142300" y="1506175"/>
            <a:ext cx="3875800" cy="2630475"/>
          </a:xfrm>
          <a:prstGeom prst="rect">
            <a:avLst/>
          </a:prstGeom>
          <a:noFill/>
          <a:ln>
            <a:noFill/>
          </a:ln>
        </p:spPr>
      </p:pic>
      <p:pic>
        <p:nvPicPr>
          <p:cNvPr id="2037" name="Google Shape;2037;p175"/>
          <p:cNvPicPr preferRelativeResize="0"/>
          <p:nvPr/>
        </p:nvPicPr>
        <p:blipFill>
          <a:blip r:embed="rId5">
            <a:alphaModFix/>
          </a:blip>
          <a:stretch>
            <a:fillRect/>
          </a:stretch>
        </p:blipFill>
        <p:spPr>
          <a:xfrm>
            <a:off x="4169400" y="1506175"/>
            <a:ext cx="4876800" cy="46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1"/>
        <p:cNvGrpSpPr/>
        <p:nvPr/>
      </p:nvGrpSpPr>
      <p:grpSpPr>
        <a:xfrm>
          <a:off x="0" y="0"/>
          <a:ext cx="0" cy="0"/>
          <a:chOff x="0" y="0"/>
          <a:chExt cx="0" cy="0"/>
        </a:xfrm>
      </p:grpSpPr>
      <p:sp>
        <p:nvSpPr>
          <p:cNvPr id="2042" name="Google Shape;2042;p176"/>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Activity</a:t>
            </a:r>
            <a:endParaRPr>
              <a:solidFill>
                <a:srgbClr val="FFFFFF"/>
              </a:solidFill>
            </a:endParaRPr>
          </a:p>
        </p:txBody>
      </p:sp>
      <p:pic>
        <p:nvPicPr>
          <p:cNvPr id="2043" name="Google Shape;2043;p176" descr="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Q4/" title="CS Principles: Defining and Calling Functions">
            <a:hlinkClick r:id="rId4"/>
          </p:cNvPr>
          <p:cNvPicPr preferRelativeResize="0"/>
          <p:nvPr/>
        </p:nvPicPr>
        <p:blipFill>
          <a:blip r:embed="rId5">
            <a:alphaModFix/>
          </a:blip>
          <a:stretch>
            <a:fillRect/>
          </a:stretch>
        </p:blipFill>
        <p:spPr>
          <a:xfrm>
            <a:off x="1378038" y="352550"/>
            <a:ext cx="6387916" cy="4790950"/>
          </a:xfrm>
          <a:prstGeom prst="rect">
            <a:avLst/>
          </a:prstGeom>
          <a:noFill/>
          <a:ln>
            <a:noFill/>
          </a:ln>
        </p:spPr>
      </p:pic>
      <p:sp>
        <p:nvSpPr>
          <p:cNvPr id="2044" name="Google Shape;2044;p176"/>
          <p:cNvSpPr txBox="1"/>
          <p:nvPr/>
        </p:nvSpPr>
        <p:spPr>
          <a:xfrm>
            <a:off x="7889525" y="4648150"/>
            <a:ext cx="114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Stop at 1:32</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8"/>
        <p:cNvGrpSpPr/>
        <p:nvPr/>
      </p:nvGrpSpPr>
      <p:grpSpPr>
        <a:xfrm>
          <a:off x="0" y="0"/>
          <a:ext cx="0" cy="0"/>
          <a:chOff x="0" y="0"/>
          <a:chExt cx="0" cy="0"/>
        </a:xfrm>
      </p:grpSpPr>
      <p:sp>
        <p:nvSpPr>
          <p:cNvPr id="2049" name="Google Shape;2049;p17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Activity</a:t>
            </a:r>
            <a:endParaRPr>
              <a:solidFill>
                <a:srgbClr val="FFFFFF"/>
              </a:solidFill>
            </a:endParaRPr>
          </a:p>
        </p:txBody>
      </p:sp>
      <p:pic>
        <p:nvPicPr>
          <p:cNvPr id="2050" name="Google Shape;2050;p177" descr="Start learning at code.org. &#10;&#10;Stay in touch with us on social media!&#10;• on Twitter https://twitter.com/codeorg&#10;• on Facebook https://www.facebook.com/Code.org&#10;• on Instagram https://instagram.com/codeorg&#10;• on LinkedIn https://www.linkedin.com/company/code-org&#10;• on Medium https://medium.com/@codeorg&#10;• Help make our work possible with a donation at http://code.org/donate" title="Calling &amp; Defining Functions">
            <a:hlinkClick r:id="rId4"/>
          </p:cNvPr>
          <p:cNvPicPr preferRelativeResize="0"/>
          <p:nvPr/>
        </p:nvPicPr>
        <p:blipFill>
          <a:blip r:embed="rId5">
            <a:alphaModFix/>
          </a:blip>
          <a:stretch>
            <a:fillRect/>
          </a:stretch>
        </p:blipFill>
        <p:spPr>
          <a:xfrm>
            <a:off x="1378038" y="352550"/>
            <a:ext cx="6387934" cy="479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4"/>
        <p:cNvGrpSpPr/>
        <p:nvPr/>
      </p:nvGrpSpPr>
      <p:grpSpPr>
        <a:xfrm>
          <a:off x="0" y="0"/>
          <a:ext cx="0" cy="0"/>
          <a:chOff x="0" y="0"/>
          <a:chExt cx="0" cy="0"/>
        </a:xfrm>
      </p:grpSpPr>
      <p:sp>
        <p:nvSpPr>
          <p:cNvPr id="2055" name="Google Shape;2055;p178"/>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Activity</a:t>
            </a:r>
            <a:endParaRPr>
              <a:solidFill>
                <a:srgbClr val="FFFFFF"/>
              </a:solidFill>
            </a:endParaRPr>
          </a:p>
        </p:txBody>
      </p:sp>
      <p:sp>
        <p:nvSpPr>
          <p:cNvPr id="2056" name="Google Shape;2056;p178"/>
          <p:cNvSpPr txBox="1"/>
          <p:nvPr/>
        </p:nvSpPr>
        <p:spPr>
          <a:xfrm>
            <a:off x="2670925" y="734800"/>
            <a:ext cx="58164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3</a:t>
            </a: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endParaRPr sz="36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On what line(s) is the updateScreen functions being declared?</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On what lines is the updateScreen function being called?</a:t>
            </a:r>
            <a:endParaRPr sz="24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How does the updateScreen function make the program easier to write and understand?</a:t>
            </a:r>
            <a:endParaRPr sz="36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pic>
        <p:nvPicPr>
          <p:cNvPr id="2057" name="Google Shape;2057;p178"/>
          <p:cNvPicPr preferRelativeResize="0"/>
          <p:nvPr/>
        </p:nvPicPr>
        <p:blipFill>
          <a:blip r:embed="rId4">
            <a:alphaModFix/>
          </a:blip>
          <a:stretch>
            <a:fillRect/>
          </a:stretch>
        </p:blipFill>
        <p:spPr>
          <a:xfrm>
            <a:off x="426846" y="1033600"/>
            <a:ext cx="1940575" cy="3455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1"/>
        <p:cNvGrpSpPr/>
        <p:nvPr/>
      </p:nvGrpSpPr>
      <p:grpSpPr>
        <a:xfrm>
          <a:off x="0" y="0"/>
          <a:ext cx="0" cy="0"/>
          <a:chOff x="0" y="0"/>
          <a:chExt cx="0" cy="0"/>
        </a:xfrm>
      </p:grpSpPr>
      <p:sp>
        <p:nvSpPr>
          <p:cNvPr id="2062" name="Google Shape;2062;p17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Unit 4 Lesson 9 - Activity</a:t>
            </a:r>
            <a:endParaRPr>
              <a:solidFill>
                <a:srgbClr val="FFFFFF"/>
              </a:solidFill>
            </a:endParaRPr>
          </a:p>
        </p:txBody>
      </p:sp>
      <p:sp>
        <p:nvSpPr>
          <p:cNvPr id="2063" name="Google Shape;2063;p179"/>
          <p:cNvSpPr txBox="1"/>
          <p:nvPr/>
        </p:nvSpPr>
        <p:spPr>
          <a:xfrm>
            <a:off x="2486325" y="734800"/>
            <a:ext cx="6001200" cy="35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Proxima Nova"/>
                <a:ea typeface="Proxima Nova"/>
                <a:cs typeface="Proxima Nova"/>
                <a:sym typeface="Proxima Nova"/>
              </a:rPr>
              <a:t>Level 4</a:t>
            </a:r>
            <a:endParaRPr sz="3600">
              <a:solidFill>
                <a:srgbClr val="000000"/>
              </a:solidFill>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457200" lvl="0" indent="-381000" algn="l" rtl="0">
              <a:spcBef>
                <a:spcPts val="0"/>
              </a:spcBef>
              <a:spcAft>
                <a:spcPts val="0"/>
              </a:spcAft>
              <a:buSzPts val="2400"/>
              <a:buFont typeface="Proxima Nova"/>
              <a:buChar char="●"/>
            </a:pPr>
            <a:r>
              <a:rPr lang="en" sz="2400">
                <a:latin typeface="Proxima Nova"/>
                <a:ea typeface="Proxima Nova"/>
                <a:cs typeface="Proxima Nova"/>
                <a:sym typeface="Proxima Nova"/>
              </a:rPr>
              <a:t>How does the newly added updateScreen function help keep your code better organized or reduce the amount of repeated code?</a:t>
            </a:r>
            <a:endParaRPr sz="2400">
              <a:latin typeface="Proxima Nova"/>
              <a:ea typeface="Proxima Nova"/>
              <a:cs typeface="Proxima Nova"/>
              <a:sym typeface="Proxima Nova"/>
            </a:endParaRPr>
          </a:p>
          <a:p>
            <a:pPr marL="0" lvl="0" indent="0" algn="ctr" rtl="0">
              <a:spcBef>
                <a:spcPts val="0"/>
              </a:spcBef>
              <a:spcAft>
                <a:spcPts val="0"/>
              </a:spcAft>
              <a:buNone/>
            </a:pPr>
            <a:endParaRPr sz="3600">
              <a:latin typeface="Proxima Nova"/>
              <a:ea typeface="Proxima Nova"/>
              <a:cs typeface="Proxima Nova"/>
              <a:sym typeface="Proxima Nova"/>
            </a:endParaRPr>
          </a:p>
          <a:p>
            <a:pPr marL="0" lvl="0" indent="0" algn="ctr" rtl="0">
              <a:spcBef>
                <a:spcPts val="0"/>
              </a:spcBef>
              <a:spcAft>
                <a:spcPts val="0"/>
              </a:spcAft>
              <a:buNone/>
            </a:pPr>
            <a:endParaRPr sz="3000">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pic>
        <p:nvPicPr>
          <p:cNvPr id="2064" name="Google Shape;2064;p179"/>
          <p:cNvPicPr preferRelativeResize="0"/>
          <p:nvPr/>
        </p:nvPicPr>
        <p:blipFill>
          <a:blip r:embed="rId4">
            <a:alphaModFix/>
          </a:blip>
          <a:stretch>
            <a:fillRect/>
          </a:stretch>
        </p:blipFill>
        <p:spPr>
          <a:xfrm>
            <a:off x="357251" y="1369625"/>
            <a:ext cx="1884875" cy="31339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On-screen Show (16:9)</PresentationFormat>
  <Paragraphs>143</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Proxima Nova</vt:lpstr>
      <vt:lpstr>Consolas</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Burrill, Casey</dc:creator>
  <cp:lastModifiedBy>Burrill, Casey</cp:lastModifiedBy>
  <cp:revision>1</cp:revision>
  <dcterms:modified xsi:type="dcterms:W3CDTF">2021-11-10T16:40:50Z</dcterms:modified>
</cp:coreProperties>
</file>